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60" r:id="rId2"/>
  </p:sldMasterIdLst>
  <p:notesMasterIdLst>
    <p:notesMasterId r:id="rId18"/>
  </p:notesMasterIdLst>
  <p:sldIdLst>
    <p:sldId id="256" r:id="rId3"/>
    <p:sldId id="257" r:id="rId4"/>
    <p:sldId id="258" r:id="rId5"/>
    <p:sldId id="259" r:id="rId6"/>
    <p:sldId id="267" r:id="rId7"/>
    <p:sldId id="260" r:id="rId8"/>
    <p:sldId id="268" r:id="rId9"/>
    <p:sldId id="261" r:id="rId10"/>
    <p:sldId id="262" r:id="rId11"/>
    <p:sldId id="263" r:id="rId12"/>
    <p:sldId id="269" r:id="rId13"/>
    <p:sldId id="270" r:id="rId14"/>
    <p:sldId id="264" r:id="rId15"/>
    <p:sldId id="265" r:id="rId16"/>
    <p:sldId id="266"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showOutlineIcons="0">
    <p:restoredLeft sz="15620"/>
    <p:restoredTop sz="94660"/>
  </p:normalViewPr>
  <p:slideViewPr>
    <p:cSldViewPr>
      <p:cViewPr varScale="1">
        <p:scale>
          <a:sx n="78" d="100"/>
          <a:sy n="78" d="100"/>
        </p:scale>
        <p:origin x="-96" y="-3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1164"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810B462-52F7-4093-831E-C3A1CB26253C}" type="datetimeFigureOut">
              <a:rPr lang="en-US"/>
              <a:pPr>
                <a:defRPr/>
              </a:pPr>
              <a:t>4/25/2009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91ECD5D-4B4E-4467-A4CD-46B7ACD7C3E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Good Afternoon!</a:t>
            </a:r>
          </a:p>
          <a:p>
            <a:pPr eaLnBrk="1" hangingPunct="1"/>
            <a:r>
              <a:rPr lang="en-US" smtClean="0"/>
              <a:t>My name is J. Lakshmi</a:t>
            </a:r>
          </a:p>
          <a:p>
            <a:pPr eaLnBrk="1" hangingPunct="1"/>
            <a:r>
              <a:rPr lang="en-US" smtClean="0"/>
              <a:t>I work at the Supercomputer Education and Research Center in the Indian Institute of Science at Bangalore, India.</a:t>
            </a:r>
          </a:p>
          <a:p>
            <a:pPr algn="just" eaLnBrk="1" hangingPunct="1"/>
            <a:r>
              <a:rPr lang="en-US" smtClean="0"/>
              <a:t>Today, in this talk, I will describe our work with regard to I/O Device virtualization architecture for multi-core systems, with a perspective on application Quality of Service.</a:t>
            </a:r>
          </a:p>
        </p:txBody>
      </p:sp>
      <p:sp>
        <p:nvSpPr>
          <p:cNvPr id="4" name="Slide Number Placeholder 3"/>
          <p:cNvSpPr>
            <a:spLocks noGrp="1"/>
          </p:cNvSpPr>
          <p:nvPr>
            <p:ph type="sldNum" sz="quarter" idx="5"/>
          </p:nvPr>
        </p:nvSpPr>
        <p:spPr/>
        <p:txBody>
          <a:bodyPr/>
          <a:lstStyle/>
          <a:p>
            <a:pPr>
              <a:defRPr/>
            </a:pPr>
            <a:fld id="{09096FE4-6932-49B7-B517-ECF29DC1FF7C}"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r>
              <a:rPr lang="en-US" smtClean="0"/>
              <a:t>The graphs for server CPU-utilization and application throughput discussed earlier were generated on a single-core server. Although the issues cited are present even for single core servers we evaluate the proposed architecture for multi-core servers since the consolidation ratios are expected to be higher on such systems. With higher consolidation ratios, the I/O device sharing issues become critical since the device utilization is pushed to its limits.</a:t>
            </a:r>
          </a:p>
          <a:p>
            <a:pPr algn="just" eaLnBrk="1" hangingPunct="1">
              <a:spcBef>
                <a:spcPct val="0"/>
              </a:spcBef>
            </a:pPr>
            <a:r>
              <a:rPr lang="en-US" smtClean="0"/>
              <a:t>The following two slides show the application throughput performance and server CPU-utilization for a multi-core server for the existing and proposed architecture. In each of the cases, the VMM, IDD and the VMs are pinned to an independent core.</a:t>
            </a: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279EEE-F676-41FB-B7D8-7667B4F00123}" type="slidenum">
              <a:rPr lang="en-US">
                <a:cs typeface="Arial" charset="0"/>
              </a:rPr>
              <a:pPr fontAlgn="base">
                <a:spcBef>
                  <a:spcPct val="0"/>
                </a:spcBef>
                <a:spcAft>
                  <a:spcPct val="0"/>
                </a:spcAft>
                <a:defRPr/>
              </a:pPr>
              <a:t>10</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Font typeface="Calibri" pitchFamily="34" charset="0"/>
              <a:buAutoNum type="arabicPeriod"/>
            </a:pPr>
            <a:r>
              <a:rPr lang="en-US" smtClean="0"/>
              <a:t>This slide shows two graphs. Each graph is a plot of achievable throughput against  the httperf request rate.</a:t>
            </a:r>
          </a:p>
          <a:p>
            <a:pPr marL="228600" indent="-228600" algn="just" eaLnBrk="1" hangingPunct="1">
              <a:spcBef>
                <a:spcPct val="0"/>
              </a:spcBef>
              <a:buFont typeface="Calibri" pitchFamily="34" charset="0"/>
              <a:buAutoNum type="arabicPeriod"/>
            </a:pPr>
            <a:r>
              <a:rPr lang="en-US" smtClean="0"/>
              <a:t>The first graph, to your left gives the achievable maximum sustainable throughput, on the existing Xen (3.0.3) architecture, by a VM that is pinned to an independent core on a consolidated server. Throughput achieved is 950.</a:t>
            </a:r>
          </a:p>
          <a:p>
            <a:pPr marL="228600" indent="-228600" algn="just" eaLnBrk="1" hangingPunct="1">
              <a:spcBef>
                <a:spcPct val="0"/>
              </a:spcBef>
              <a:buFont typeface="Calibri" pitchFamily="34" charset="0"/>
              <a:buAutoNum type="arabicPeriod"/>
            </a:pPr>
            <a:r>
              <a:rPr lang="en-US" smtClean="0"/>
              <a:t>The right side graph depicts the same comparison for the proposed architecture. As shown in this graph, the maximum throughput achievable is 1500, which is an increase of about 60% in sustainable application throughput. </a:t>
            </a: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188828-4677-4D9C-B17D-E1A734FD95B6}" type="slidenum">
              <a:rPr lang="en-US">
                <a:cs typeface="Arial" charset="0"/>
              </a:rPr>
              <a:pPr fontAlgn="base">
                <a:spcBef>
                  <a:spcPct val="0"/>
                </a:spcBef>
                <a:spcAft>
                  <a:spcPct val="0"/>
                </a:spcAft>
                <a:defRPr/>
              </a:pPr>
              <a:t>11</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Font typeface="Calibri" pitchFamily="34" charset="0"/>
              <a:buAutoNum type="arabicPeriod"/>
            </a:pPr>
            <a:r>
              <a:rPr lang="en-US" smtClean="0"/>
              <a:t>This slide  shows the statistics on the server CPU utilization. </a:t>
            </a:r>
          </a:p>
          <a:p>
            <a:pPr marL="228600" indent="-228600" algn="just" eaLnBrk="1" hangingPunct="1">
              <a:spcBef>
                <a:spcPct val="0"/>
              </a:spcBef>
              <a:buFont typeface="Calibri" pitchFamily="34" charset="0"/>
              <a:buAutoNum type="arabicPeriod"/>
            </a:pPr>
            <a:r>
              <a:rPr lang="en-US" smtClean="0"/>
              <a:t>In the existing Xen architecture, for every I/O request, the server CPU utilization includes the utilization by the Virtual Machine and the Driver Domain hosting the NIC. This causes limitations on the device sharing scalability since Driver Domain serialization also occurs while sharing the I/O Device.</a:t>
            </a:r>
          </a:p>
          <a:p>
            <a:pPr marL="228600" indent="-228600" eaLnBrk="1" hangingPunct="1">
              <a:spcBef>
                <a:spcPct val="0"/>
              </a:spcBef>
              <a:buFont typeface="Calibri" pitchFamily="34" charset="0"/>
              <a:buAutoNum type="arabicPeriod"/>
            </a:pPr>
            <a:r>
              <a:rPr lang="en-US" smtClean="0"/>
              <a:t>In the proposed architecture, this limitation is eliminated as can be seen in the second graph. The total server CPU utilization by the Driver Domain is reduced to minimal usage.  This increases the number of VMs sharing the NIC since now the Driver Domain CPU requirement can be easily met.</a:t>
            </a:r>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33C511-03F5-47E5-9926-78FFF29FA101}" type="slidenum">
              <a:rPr lang="en-US">
                <a:cs typeface="Arial" charset="0"/>
              </a:rPr>
              <a:pPr fontAlgn="base">
                <a:spcBef>
                  <a:spcPct val="0"/>
                </a:spcBef>
                <a:spcAft>
                  <a:spcPct val="0"/>
                </a:spcAft>
                <a:defRPr/>
              </a:pPr>
              <a:t>12</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As of this paper the basic architecture evaluation has been </a:t>
            </a:r>
            <a:r>
              <a:rPr lang="en-US" dirty="0" smtClean="0"/>
              <a:t>completed </a:t>
            </a:r>
            <a:r>
              <a:rPr lang="en-US" dirty="0" smtClean="0"/>
              <a:t>and as you have observed the results are encouraging.</a:t>
            </a:r>
          </a:p>
          <a:p>
            <a:pPr eaLnBrk="1" hangingPunct="1">
              <a:spcBef>
                <a:spcPct val="0"/>
              </a:spcBef>
            </a:pPr>
            <a:r>
              <a:rPr lang="en-US" dirty="0" smtClean="0"/>
              <a:t>The proposed architecture exhibits the property of scalability for I/O device sharing.</a:t>
            </a:r>
          </a:p>
          <a:p>
            <a:pPr eaLnBrk="1" hangingPunct="1">
              <a:spcBef>
                <a:spcPct val="0"/>
              </a:spcBef>
            </a:pPr>
            <a:r>
              <a:rPr lang="en-US" dirty="0" smtClean="0"/>
              <a:t>As of now, we are in the final stages of evaluating the effect on application </a:t>
            </a:r>
            <a:r>
              <a:rPr lang="en-US" dirty="0" err="1" smtClean="0"/>
              <a:t>QoS</a:t>
            </a:r>
            <a:r>
              <a:rPr lang="en-US" dirty="0" smtClean="0"/>
              <a:t> using reconfigurable device partitions.</a:t>
            </a:r>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B345E-9500-4281-88B0-D3A86D7CD90B}" type="slidenum">
              <a:rPr lang="en-US">
                <a:cs typeface="Arial" charset="0"/>
              </a:rPr>
              <a:pPr fontAlgn="base">
                <a:spcBef>
                  <a:spcPct val="0"/>
                </a:spcBef>
                <a:spcAft>
                  <a:spcPct val="0"/>
                </a:spcAft>
                <a:defRPr/>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75F1B8CE-7A9D-4FA4-A981-04198759895A}"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91ECD5D-4B4E-4467-A4CD-46B7ACD7C3EA}" type="slidenum">
              <a:rPr lang="en-US" smtClean="0"/>
              <a:pPr>
                <a:defRPr/>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The outline of the talk</a:t>
            </a:r>
            <a:r>
              <a:rPr lang="en-US" baseline="0" dirty="0" smtClean="0"/>
              <a:t> is as follows:</a:t>
            </a:r>
            <a:endParaRPr lang="en-US" dirty="0" smtClean="0"/>
          </a:p>
          <a:p>
            <a:pPr algn="just" eaLnBrk="1" hangingPunct="1"/>
            <a:r>
              <a:rPr lang="en-US" dirty="0" smtClean="0"/>
              <a:t>First, I will introduce the motivation for this work, followed by the issues with the existing architectures of I/O Device virtualization, specifically in the context of multi-core systems. Then I will highlight the latest initiative towards I/O Device Virtualization by the PCI-SIG group bringing out the limitations that need to be fulfilled ,particularly while consolidating enterprise workloads onto multi-core systems. I will then describe the proposed I/O device virtualization architecture taking the Network Interface card as the example. Then, I will show you the workflow of network communication using the proposed architecture followed by the architecture evaluation using Layered Queuing Network Models. After which I will give you a brief on the ongoing work and then conclude.</a:t>
            </a:r>
          </a:p>
        </p:txBody>
      </p:sp>
      <p:sp>
        <p:nvSpPr>
          <p:cNvPr id="4" name="Slide Number Placeholder 3"/>
          <p:cNvSpPr>
            <a:spLocks noGrp="1"/>
          </p:cNvSpPr>
          <p:nvPr>
            <p:ph type="sldNum" sz="quarter" idx="5"/>
          </p:nvPr>
        </p:nvSpPr>
        <p:spPr/>
        <p:txBody>
          <a:bodyPr/>
          <a:lstStyle/>
          <a:p>
            <a:pPr>
              <a:defRPr/>
            </a:pPr>
            <a:fld id="{53E989E6-E29B-4364-88D0-0D66B6FBDEB5}"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r>
              <a:rPr lang="en-US" smtClean="0"/>
              <a:t>The current design trend of multi-core systems is focused to support compute workloads, wherein I/O device access is well-structured. Usually in such workloads the multiple tasks are a part of a single job and all the I/O requirement of the job is handled typically by a single task. Hence, having high processor density within a system is beneficial to such workloads. In contrast, in the case of enterprise workloads, the use of higher number of processors in the system is targeted by consolidating many independent jobs on the server. In such a scenario, a single I/O device would then be shared across many independent jobs. This leads to higher contention. Virtualization technologies of today allow for higher consolidation of workloads targeting CPU utilization. The I/O device virtualization is still evolving to efficiently handle sharing among independent virtual machines. This work involves the study of prevalent I/O virtualization techniques and proposes a design extension to  I/O Device Virtualization architecture with a view to support application QoS.</a:t>
            </a:r>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2FA46D-4FE6-4809-B76D-36ADE1A6EE6C}" type="slidenum">
              <a:rPr lang="en-US">
                <a:cs typeface="Arial" charset="0"/>
              </a:rPr>
              <a:pPr fontAlgn="base">
                <a:spcBef>
                  <a:spcPct val="0"/>
                </a:spcBef>
                <a:spcAft>
                  <a:spcPct val="0"/>
                </a:spcAft>
                <a:defRPr/>
              </a:pPr>
              <a:t>3</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Font typeface="Calibri" pitchFamily="34" charset="0"/>
              <a:buAutoNum type="arabicPeriod"/>
            </a:pPr>
            <a:r>
              <a:rPr lang="en-US" dirty="0" smtClean="0"/>
              <a:t>To highlight the issues with existing I/O Device Virtualization architectures I will show you a couple of graphs for the </a:t>
            </a:r>
            <a:r>
              <a:rPr lang="en-US" dirty="0" err="1" smtClean="0"/>
              <a:t>httperf</a:t>
            </a:r>
            <a:r>
              <a:rPr lang="en-US" dirty="0" smtClean="0"/>
              <a:t> </a:t>
            </a:r>
            <a:r>
              <a:rPr lang="en-US" dirty="0" smtClean="0"/>
              <a:t>benchmark, which is taken as the representative benchmark for enterprise workloads.</a:t>
            </a:r>
            <a:endParaRPr lang="en-US" dirty="0" smtClean="0"/>
          </a:p>
          <a:p>
            <a:pPr marL="228600" indent="-228600" eaLnBrk="1" hangingPunct="1">
              <a:spcBef>
                <a:spcPct val="0"/>
              </a:spcBef>
              <a:buFont typeface="Calibri" pitchFamily="34" charset="0"/>
              <a:buAutoNum type="arabicPeriod"/>
            </a:pPr>
            <a:r>
              <a:rPr lang="en-US" dirty="0" smtClean="0"/>
              <a:t>The graph in this slide gives details of server </a:t>
            </a:r>
            <a:r>
              <a:rPr lang="en-US" dirty="0" err="1" smtClean="0"/>
              <a:t>cpu</a:t>
            </a:r>
            <a:r>
              <a:rPr lang="en-US" dirty="0" smtClean="0"/>
              <a:t>-time required to service a given rate of http requests.</a:t>
            </a:r>
          </a:p>
          <a:p>
            <a:pPr marL="228600" indent="-228600" eaLnBrk="1" hangingPunct="1">
              <a:spcBef>
                <a:spcPct val="0"/>
              </a:spcBef>
              <a:buFont typeface="Calibri" pitchFamily="34" charset="0"/>
              <a:buAutoNum type="arabicPeriod"/>
            </a:pPr>
            <a:r>
              <a:rPr lang="en-US" dirty="0" smtClean="0"/>
              <a:t>The X-axis is for http request rate, while the Y-axis shows the corresponding server CPU utilization.</a:t>
            </a:r>
          </a:p>
          <a:p>
            <a:pPr marL="228600" indent="-228600" algn="just" eaLnBrk="1" hangingPunct="1">
              <a:spcBef>
                <a:spcPct val="0"/>
              </a:spcBef>
              <a:buFont typeface="Calibri" pitchFamily="34" charset="0"/>
              <a:buAutoNum type="arabicPeriod"/>
            </a:pPr>
            <a:r>
              <a:rPr lang="en-US" dirty="0" smtClean="0"/>
              <a:t>The comparison is for CPU-utilization on a non-virtualized, virtualized and virtualized consolidated server.</a:t>
            </a:r>
          </a:p>
          <a:p>
            <a:pPr marL="228600" indent="-228600" algn="just" eaLnBrk="1" hangingPunct="1">
              <a:spcBef>
                <a:spcPct val="0"/>
              </a:spcBef>
              <a:buFont typeface="Calibri" pitchFamily="34" charset="0"/>
              <a:buAutoNum type="arabicPeriod"/>
            </a:pPr>
            <a:r>
              <a:rPr lang="en-US" dirty="0" smtClean="0"/>
              <a:t>When compared to the non-virtualized server, the virtualized and consolidated virtualized servers report higher </a:t>
            </a:r>
            <a:r>
              <a:rPr lang="en-US" dirty="0" err="1" smtClean="0"/>
              <a:t>cpu</a:t>
            </a:r>
            <a:r>
              <a:rPr lang="en-US" dirty="0" smtClean="0"/>
              <a:t>-time requirement to service the same request rate.</a:t>
            </a:r>
          </a:p>
          <a:p>
            <a:pPr marL="228600" indent="-228600" eaLnBrk="1" hangingPunct="1">
              <a:spcBef>
                <a:spcPct val="0"/>
              </a:spcBef>
              <a:buFont typeface="Calibri" pitchFamily="34" charset="0"/>
              <a:buAutoNum type="arabicPeriod"/>
            </a:pPr>
            <a:r>
              <a:rPr lang="en-US" dirty="0" smtClean="0"/>
              <a:t>This is because of the virtualization overhead. Every I/O request on a virtualized server incurs some CPU utilization, which is over and above the CPU-utilization for handling the application workload.</a:t>
            </a:r>
          </a:p>
          <a:p>
            <a:pPr marL="228600" indent="-228600" algn="just" eaLnBrk="1" hangingPunct="1">
              <a:spcBef>
                <a:spcPct val="0"/>
              </a:spcBef>
              <a:buFont typeface="Calibri" pitchFamily="34" charset="0"/>
              <a:buAutoNum type="arabicPeriod"/>
            </a:pPr>
            <a:r>
              <a:rPr lang="en-US" dirty="0" smtClean="0"/>
              <a:t>This is in general true for I/O based workloads. Refer paper for details on the results for different benchmarks.</a:t>
            </a:r>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6BCCE3-FB66-4E96-9DC3-F0314633B4BB}" type="slidenum">
              <a:rPr lang="en-US">
                <a:cs typeface="Arial" charset="0"/>
              </a:rPr>
              <a:pPr fontAlgn="base">
                <a:spcBef>
                  <a:spcPct val="0"/>
                </a:spcBef>
                <a:spcAft>
                  <a:spcPct val="0"/>
                </a:spcAft>
                <a:defRPr/>
              </a:pPr>
              <a:t>4</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Font typeface="Calibri" pitchFamily="34" charset="0"/>
              <a:buAutoNum type="arabicPeriod"/>
            </a:pPr>
            <a:r>
              <a:rPr lang="en-US" smtClean="0"/>
              <a:t>This next graph depicts the effect of virtualization on application throughput.</a:t>
            </a:r>
          </a:p>
          <a:p>
            <a:pPr marL="228600" indent="-228600" algn="just" eaLnBrk="1" hangingPunct="1">
              <a:spcBef>
                <a:spcPct val="0"/>
              </a:spcBef>
              <a:buFont typeface="Calibri" pitchFamily="34" charset="0"/>
              <a:buAutoNum type="arabicPeriod"/>
            </a:pPr>
            <a:r>
              <a:rPr lang="en-US" smtClean="0"/>
              <a:t>Here the X-axis remains the same, the Y-axis now depicts the achievable sustained application throughput.</a:t>
            </a:r>
          </a:p>
          <a:p>
            <a:pPr marL="228600" indent="-228600" algn="just" eaLnBrk="1" hangingPunct="1">
              <a:spcBef>
                <a:spcPct val="0"/>
              </a:spcBef>
              <a:buFont typeface="Calibri" pitchFamily="34" charset="0"/>
              <a:buAutoNum type="arabicPeriod"/>
            </a:pPr>
            <a:r>
              <a:rPr lang="en-US" smtClean="0"/>
              <a:t>The comparison here is for the application throughput achieved for non-virtualized, virtualized and consolidated virtualized server.</a:t>
            </a:r>
          </a:p>
          <a:p>
            <a:pPr marL="228600" indent="-228600" eaLnBrk="1" hangingPunct="1">
              <a:spcBef>
                <a:spcPct val="0"/>
              </a:spcBef>
              <a:buFont typeface="Calibri" pitchFamily="34" charset="0"/>
              <a:buAutoNum type="arabicPeriod"/>
            </a:pPr>
            <a:r>
              <a:rPr lang="en-US" smtClean="0"/>
              <a:t>As can be seen from the graph, the sustained application throughput drops quite dramatically when the server is hosted on a virtualized server when compared to the non-virtualized server. </a:t>
            </a:r>
          </a:p>
          <a:p>
            <a:pPr marL="228600" indent="-228600" eaLnBrk="1" hangingPunct="1">
              <a:spcBef>
                <a:spcPct val="0"/>
              </a:spcBef>
              <a:buFont typeface="Calibri" pitchFamily="34" charset="0"/>
              <a:buAutoNum type="arabicPeriod"/>
            </a:pPr>
            <a:r>
              <a:rPr lang="en-US" smtClean="0"/>
              <a:t>This is because of the increase in service time for handling I/O request on the virtualized server.</a:t>
            </a:r>
          </a:p>
          <a:p>
            <a:pPr marL="228600" indent="-228600" eaLnBrk="1" hangingPunct="1">
              <a:spcBef>
                <a:spcPct val="0"/>
              </a:spcBef>
              <a:buFont typeface="Calibri" pitchFamily="34" charset="0"/>
              <a:buAutoNum type="arabicPeriod"/>
            </a:pPr>
            <a:r>
              <a:rPr lang="en-US" smtClean="0"/>
              <a:t>The side-effect of this increase in service time is loss of utilized I/O bandwidth on the virtualized server.</a:t>
            </a:r>
          </a:p>
          <a:p>
            <a:pPr marL="228600" indent="-228600" algn="just" eaLnBrk="1" hangingPunct="1">
              <a:spcBef>
                <a:spcPct val="0"/>
              </a:spcBef>
              <a:buFont typeface="Calibri" pitchFamily="34" charset="0"/>
              <a:buAutoNum type="arabicPeriod"/>
            </a:pPr>
            <a:r>
              <a:rPr lang="en-US" smtClean="0"/>
              <a:t>The graph also shows that by consolidation, the total bandwidth utilization across all the consolidated servers increases, which is encouraging and justifies the consolidation effort.</a:t>
            </a:r>
          </a:p>
          <a:p>
            <a:pPr marL="228600" indent="-228600" algn="just" eaLnBrk="1" hangingPunct="1">
              <a:spcBef>
                <a:spcPct val="0"/>
              </a:spcBef>
              <a:buFont typeface="Calibri" pitchFamily="34" charset="0"/>
              <a:buAutoNum type="arabicPeriod"/>
            </a:pPr>
            <a:r>
              <a:rPr lang="en-US" smtClean="0"/>
              <a:t>The flip side is that, to support same amount of bandwidth utilization on the virtualized server one would need to provide a high-speed and high-bandwidth I/O channel.</a:t>
            </a:r>
          </a:p>
          <a:p>
            <a:pPr marL="228600" indent="-228600" eaLnBrk="1" hangingPunct="1">
              <a:spcBef>
                <a:spcPct val="0"/>
              </a:spcBef>
              <a:buFont typeface="Calibri" pitchFamily="34" charset="0"/>
              <a:buAutoNum type="arabicPeriod"/>
            </a:pPr>
            <a:r>
              <a:rPr lang="en-US" smtClean="0"/>
              <a:t>This calls for a relook at how I/O virtualization is achieved and hence this study.</a:t>
            </a:r>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BD8125-1618-4BAC-82D4-8890BDD96AC7}" type="slidenum">
              <a:rPr lang="en-US">
                <a:cs typeface="Arial" charset="0"/>
              </a:rPr>
              <a:pPr fontAlgn="base">
                <a:spcBef>
                  <a:spcPct val="0"/>
                </a:spcBef>
                <a:spcAft>
                  <a:spcPct val="0"/>
                </a:spcAft>
                <a:defRPr/>
              </a:pPr>
              <a:t>5</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419600"/>
          </a:xfrm>
        </p:spPr>
        <p:txBody>
          <a:bodyPr>
            <a:normAutofit lnSpcReduction="10000"/>
          </a:bodyPr>
          <a:lstStyle/>
          <a:p>
            <a:pPr marL="228600" indent="-228600" algn="just" eaLnBrk="1" fontAlgn="auto" hangingPunct="1">
              <a:spcBef>
                <a:spcPts val="0"/>
              </a:spcBef>
              <a:spcAft>
                <a:spcPts val="0"/>
              </a:spcAft>
              <a:buFont typeface="+mj-lt"/>
              <a:buAutoNum type="arabicPeriod"/>
              <a:defRPr/>
            </a:pPr>
            <a:r>
              <a:rPr lang="en-US" dirty="0" smtClean="0"/>
              <a:t>The latest initiative on I/O device virtualization is the IO-Virtualization specification released in June 2008 by the PCI-SIG group.</a:t>
            </a:r>
          </a:p>
          <a:p>
            <a:pPr marL="228600" indent="-228600" algn="just" eaLnBrk="1" fontAlgn="auto" hangingPunct="1">
              <a:spcBef>
                <a:spcPts val="0"/>
              </a:spcBef>
              <a:spcAft>
                <a:spcPts val="0"/>
              </a:spcAft>
              <a:buFont typeface="+mj-lt"/>
              <a:buAutoNum type="arabicPeriod"/>
              <a:defRPr/>
            </a:pPr>
            <a:r>
              <a:rPr lang="en-US" dirty="0" smtClean="0"/>
              <a:t>The IOV specification realizes the need for making the I/O devices virtualization aware instead of supporting virtualization purely by emulation or software interfaces.</a:t>
            </a:r>
          </a:p>
          <a:p>
            <a:pPr marL="228600" indent="-228600" algn="just" eaLnBrk="1" fontAlgn="auto" hangingPunct="1">
              <a:spcBef>
                <a:spcPts val="0"/>
              </a:spcBef>
              <a:spcAft>
                <a:spcPts val="0"/>
              </a:spcAft>
              <a:buFont typeface="+mj-lt"/>
              <a:buAutoNum type="arabicPeriod"/>
              <a:defRPr/>
            </a:pPr>
            <a:r>
              <a:rPr lang="en-US" dirty="0" smtClean="0"/>
              <a:t>The IOV specification proposes three constructs for I/O device virtualization, </a:t>
            </a:r>
          </a:p>
          <a:p>
            <a:pPr marL="685800" lvl="1" indent="-228600" algn="just" eaLnBrk="1" fontAlgn="auto" hangingPunct="1">
              <a:spcBef>
                <a:spcPts val="0"/>
              </a:spcBef>
              <a:spcAft>
                <a:spcPts val="0"/>
              </a:spcAft>
              <a:buFont typeface="+mj-lt"/>
              <a:buAutoNum type="arabicPeriod"/>
              <a:defRPr/>
            </a:pPr>
            <a:r>
              <a:rPr lang="en-US" dirty="0" smtClean="0"/>
              <a:t>I/O Page tables: By having I/O Page Tables, the address translation between the I/O device address space to the Virtual Machine address space is direct. Because of this the VMM no longer needs to handle the address translation for each and every I/O request.</a:t>
            </a:r>
          </a:p>
          <a:p>
            <a:pPr marL="685800" lvl="1" indent="-228600" algn="just" eaLnBrk="1" fontAlgn="auto" hangingPunct="1">
              <a:spcBef>
                <a:spcPts val="0"/>
              </a:spcBef>
              <a:spcAft>
                <a:spcPts val="0"/>
              </a:spcAft>
              <a:buFont typeface="+mj-lt"/>
              <a:buAutoNum type="arabicPeriod"/>
              <a:defRPr/>
            </a:pPr>
            <a:r>
              <a:rPr lang="en-US" dirty="0" smtClean="0"/>
              <a:t>Virtual Device Identifiers: Having Virtual device Identifiers built into the hardware of the I/O device enables direct mapping of the virtual device to a virtual machine. This enables the VMM to avoid mapping of the virtual to physical device and arbitrating the device access by each virtual machine.</a:t>
            </a:r>
          </a:p>
          <a:p>
            <a:pPr marL="685800" lvl="1" indent="-228600" algn="just" eaLnBrk="1" fontAlgn="auto" hangingPunct="1">
              <a:spcBef>
                <a:spcPts val="0"/>
              </a:spcBef>
              <a:spcAft>
                <a:spcPts val="0"/>
              </a:spcAft>
              <a:buFont typeface="+mj-lt"/>
              <a:buAutoNum type="arabicPeriod"/>
              <a:defRPr/>
            </a:pPr>
            <a:r>
              <a:rPr lang="en-US" dirty="0" smtClean="0"/>
              <a:t>Virtual Device specific Interrupts: Each virtual device is identified with its own interrupt. This enables the VMM to identify the target VM based on the interrupt and reduces the overhead of analyzing each request.</a:t>
            </a:r>
          </a:p>
          <a:p>
            <a:pPr marL="228600" indent="-228600" algn="just" eaLnBrk="1" fontAlgn="auto" hangingPunct="1">
              <a:spcBef>
                <a:spcPts val="0"/>
              </a:spcBef>
              <a:spcAft>
                <a:spcPts val="0"/>
              </a:spcAft>
              <a:buFont typeface="+mj-lt"/>
              <a:buAutoNum type="arabicPeriod"/>
              <a:defRPr/>
            </a:pPr>
            <a:r>
              <a:rPr lang="en-US" dirty="0" smtClean="0"/>
              <a:t>PCI-SIG IOV specification allows for direct device access to the virtual machine. For a single device being shared by multiple virtual machines, the sharing still has to be arbitrated by the VMM i.e. in software. Also, to establish device partitions for sharing, the current specification does not have any provisions. Hence, we propose an extension to the IOV architecture specification to overcome these limitations.</a:t>
            </a:r>
          </a:p>
          <a:p>
            <a:pPr algn="just" eaLnBrk="1" fontAlgn="auto" hangingPunct="1">
              <a:spcBef>
                <a:spcPts val="0"/>
              </a:spcBef>
              <a:spcAft>
                <a:spcPts val="0"/>
              </a:spcAft>
              <a:defRPr/>
            </a:pPr>
            <a:endParaRPr lang="en-US" dirty="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A6441D-8EB4-46A7-BF5F-5A1B22E9B8A9}" type="slidenum">
              <a:rPr lang="en-US">
                <a:cs typeface="Arial" charset="0"/>
              </a:rPr>
              <a:pPr fontAlgn="base">
                <a:spcBef>
                  <a:spcPct val="0"/>
                </a:spcBef>
                <a:spcAft>
                  <a:spcPct val="0"/>
                </a:spcAft>
                <a:defRPr/>
              </a:pPr>
              <a:t>6</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01B276-E7BE-41D9-85C9-2804DF8C2A5E}" type="slidenum">
              <a:rPr lang="en-US">
                <a:cs typeface="Arial" charset="0"/>
              </a:rPr>
              <a:pPr fontAlgn="base">
                <a:spcBef>
                  <a:spcPct val="0"/>
                </a:spcBef>
                <a:spcAft>
                  <a:spcPct val="0"/>
                </a:spcAft>
                <a:defRPr/>
              </a:pPr>
              <a:t>7</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xfrm>
            <a:off x="685800" y="4343400"/>
            <a:ext cx="5486400" cy="4343400"/>
          </a:xfrm>
          <a:noFill/>
        </p:spPr>
        <p:txBody>
          <a:bodyPr wrap="square" numCol="1" anchor="t" anchorCtr="0" compatLnSpc="1">
            <a:prstTxWarp prst="textNoShape">
              <a:avLst/>
            </a:prstTxWarp>
          </a:bodyPr>
          <a:lstStyle/>
          <a:p>
            <a:pPr marL="228600" indent="-228600" algn="just" eaLnBrk="1" hangingPunct="1">
              <a:spcBef>
                <a:spcPct val="0"/>
              </a:spcBef>
              <a:buFont typeface="Calibri" pitchFamily="34" charset="0"/>
              <a:buAutoNum type="arabicPeriod"/>
            </a:pPr>
            <a:r>
              <a:rPr lang="en-US" dirty="0" smtClean="0"/>
              <a:t>The picture in this slide gives a schematic diagram of the proposed NIC which supports device virtualization through partitioning. A partition of the physical device is called the virtual-NIC.</a:t>
            </a:r>
          </a:p>
          <a:p>
            <a:pPr marL="228600" indent="-228600" algn="just" eaLnBrk="1" hangingPunct="1">
              <a:spcBef>
                <a:spcPct val="0"/>
              </a:spcBef>
              <a:buFont typeface="Calibri" pitchFamily="34" charset="0"/>
              <a:buAutoNum type="arabicPeriod"/>
            </a:pPr>
            <a:r>
              <a:rPr lang="en-US" dirty="0" smtClean="0"/>
              <a:t>The card has a DMA controller that manages DMA transfers to and from the device. Each card supports multiple DMA channels that can be associated with individual virtual-NICs.</a:t>
            </a:r>
          </a:p>
          <a:p>
            <a:pPr marL="228600" indent="-228600" algn="just" eaLnBrk="1" hangingPunct="1">
              <a:spcBef>
                <a:spcPct val="0"/>
              </a:spcBef>
              <a:buFont typeface="Calibri" pitchFamily="34" charset="0"/>
              <a:buAutoNum type="arabicPeriod"/>
            </a:pPr>
            <a:r>
              <a:rPr lang="en-US" dirty="0" smtClean="0"/>
              <a:t>The device memory is now replaced by a partitionable memory supported with </a:t>
            </a:r>
            <a:r>
              <a:rPr lang="en-US" b="1" i="1" dirty="0" smtClean="0"/>
              <a:t>n </a:t>
            </a:r>
            <a:r>
              <a:rPr lang="en-US" dirty="0" smtClean="0"/>
              <a:t>sets of device registers. A set of </a:t>
            </a:r>
            <a:r>
              <a:rPr lang="en-US" b="1" i="1" dirty="0" smtClean="0"/>
              <a:t>m</a:t>
            </a:r>
            <a:r>
              <a:rPr lang="en-US" dirty="0" smtClean="0"/>
              <a:t> memory partitions, where </a:t>
            </a:r>
            <a:r>
              <a:rPr lang="en-US" b="1" i="1" dirty="0" smtClean="0"/>
              <a:t>m ≤ n</a:t>
            </a:r>
            <a:r>
              <a:rPr lang="en-US" dirty="0" smtClean="0"/>
              <a:t>,  along-with device registers, forms the virtual-NIC. This device memory is expected to be dynamically reconfigurable so that the VM’s </a:t>
            </a:r>
            <a:r>
              <a:rPr lang="en-US" dirty="0" err="1" smtClean="0"/>
              <a:t>QoS</a:t>
            </a:r>
            <a:r>
              <a:rPr lang="en-US" dirty="0" smtClean="0"/>
              <a:t> requirements drives the reconfiguration.</a:t>
            </a:r>
          </a:p>
          <a:p>
            <a:pPr marL="228600" indent="-228600" algn="just" eaLnBrk="1" hangingPunct="1">
              <a:spcBef>
                <a:spcPct val="0"/>
              </a:spcBef>
              <a:buFont typeface="Calibri" pitchFamily="34" charset="0"/>
              <a:buAutoNum type="arabicPeriod"/>
            </a:pPr>
            <a:r>
              <a:rPr lang="en-US" dirty="0" smtClean="0"/>
              <a:t>The VMM identifies a virtual-NIC request using message signaled interrupts, i.e. each virtual-NIC is associated with its own unique interrupt. </a:t>
            </a:r>
          </a:p>
          <a:p>
            <a:pPr marL="228600" indent="-228600" algn="just" eaLnBrk="1" hangingPunct="1">
              <a:spcBef>
                <a:spcPct val="0"/>
              </a:spcBef>
              <a:buFont typeface="Calibri" pitchFamily="34" charset="0"/>
              <a:buAutoNum type="arabicPeriod"/>
            </a:pPr>
            <a:r>
              <a:rPr lang="en-US" dirty="0" smtClean="0"/>
              <a:t>Each virtual-NIC also has its own set of I/O page table that keeps track of the address translations between the virtual device I/O address space and the VM’s address space. This enables direct I/O device access to the VM.</a:t>
            </a:r>
          </a:p>
          <a:p>
            <a:pPr marL="228600" indent="-228600" algn="just" eaLnBrk="1" hangingPunct="1">
              <a:spcBef>
                <a:spcPct val="0"/>
              </a:spcBef>
              <a:buFont typeface="Calibri" pitchFamily="34" charset="0"/>
              <a:buAutoNum type="arabicPeriod"/>
            </a:pPr>
            <a:r>
              <a:rPr lang="en-US" dirty="0" smtClean="0"/>
              <a:t>The finite number of physical resources on the NIC restricts the number of Virtual-NICs that can be exported by the device. </a:t>
            </a:r>
            <a:r>
              <a:rPr lang="en-US" dirty="0" smtClean="0"/>
              <a:t>Judicious </a:t>
            </a:r>
            <a:r>
              <a:rPr lang="en-US" dirty="0" smtClean="0"/>
              <a:t>use of virtual-NICs using native or </a:t>
            </a:r>
            <a:r>
              <a:rPr lang="en-US" dirty="0" err="1" smtClean="0"/>
              <a:t>para</a:t>
            </a:r>
            <a:r>
              <a:rPr lang="en-US" dirty="0" smtClean="0"/>
              <a:t>-virtualized access allows a VM to support the desired </a:t>
            </a:r>
            <a:r>
              <a:rPr lang="en-US" dirty="0" err="1" smtClean="0"/>
              <a:t>QoS</a:t>
            </a:r>
            <a:r>
              <a:rPr lang="en-US" dirty="0" smtClean="0"/>
              <a:t> guarantees.</a:t>
            </a:r>
          </a:p>
          <a:p>
            <a:pPr marL="228600" indent="-228600" algn="just" eaLnBrk="1" hangingPunct="1">
              <a:spcBef>
                <a:spcPct val="0"/>
              </a:spcBef>
              <a:buFont typeface="Calibri" pitchFamily="34" charset="0"/>
              <a:buAutoNum type="arabicPeriod"/>
            </a:pPr>
            <a:r>
              <a:rPr lang="en-US" dirty="0" smtClean="0"/>
              <a:t>For native access to the virtual-NIC, the VM will host a native device driver that can only access the restricted device address space, mapped by the associated page table.</a:t>
            </a:r>
          </a:p>
          <a:p>
            <a:pPr marL="228600" indent="-228600" algn="just" eaLnBrk="1" hangingPunct="1">
              <a:spcBef>
                <a:spcPct val="0"/>
              </a:spcBef>
              <a:buFont typeface="Calibri" pitchFamily="34" charset="0"/>
              <a:buAutoNum type="arabicPeriod"/>
            </a:pPr>
            <a:r>
              <a:rPr lang="en-US" dirty="0" smtClean="0"/>
              <a:t>The VMM only routes the virtual-interrupt to the appropriate VM.</a:t>
            </a: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CA6F90-FC55-44A3-8C14-EE581554068A}" type="slidenum">
              <a:rPr lang="en-US">
                <a:cs typeface="Arial" charset="0"/>
              </a:rPr>
              <a:pPr fontAlgn="base">
                <a:spcBef>
                  <a:spcPct val="0"/>
                </a:spcBef>
                <a:spcAft>
                  <a:spcPct val="0"/>
                </a:spcAft>
                <a:defRPr/>
              </a:pPr>
              <a:t>8</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lgn="just" eaLnBrk="1" hangingPunct="1">
              <a:spcBef>
                <a:spcPct val="0"/>
              </a:spcBef>
              <a:buFont typeface="Calibri" pitchFamily="34" charset="0"/>
              <a:buAutoNum type="arabicPeriod"/>
            </a:pPr>
            <a:r>
              <a:rPr lang="en-US" dirty="0" smtClean="0"/>
              <a:t>In order to understand the benefits of the architecture, we use Layered Queuing Network (LQN) models to evaluate it. To generate the LQN models, we use the workflow of network packet communication in the proposed architecture.</a:t>
            </a:r>
          </a:p>
          <a:p>
            <a:pPr marL="228600" indent="-228600" algn="just" eaLnBrk="1" hangingPunct="1">
              <a:spcBef>
                <a:spcPct val="0"/>
              </a:spcBef>
              <a:buFont typeface="Calibri" pitchFamily="34" charset="0"/>
              <a:buAutoNum type="arabicPeriod"/>
            </a:pPr>
            <a:r>
              <a:rPr lang="en-US" dirty="0" smtClean="0"/>
              <a:t>The pictures in this slide depict this workflow, both for the reception and transmission of the packet.</a:t>
            </a:r>
          </a:p>
          <a:p>
            <a:pPr marL="228600" indent="-228600" algn="just" eaLnBrk="1" hangingPunct="1">
              <a:spcBef>
                <a:spcPct val="0"/>
              </a:spcBef>
              <a:buFont typeface="Calibri" pitchFamily="34" charset="0"/>
              <a:buAutoNum type="arabicPeriod"/>
            </a:pPr>
            <a:r>
              <a:rPr lang="en-US" dirty="0" smtClean="0"/>
              <a:t>For packet reception, when a packet arrives at the interface, the control logic of the card identifies the packet based on the virtual-NIC identifier, checks if the virtual-NIC has the spare bandwidth to accept the incoming packet and then copies to the associated device memory of the virtual-NIC.</a:t>
            </a:r>
          </a:p>
          <a:p>
            <a:pPr marL="228600" indent="-228600" algn="just" eaLnBrk="1" hangingPunct="1">
              <a:spcBef>
                <a:spcPct val="0"/>
              </a:spcBef>
              <a:buFont typeface="Calibri" pitchFamily="34" charset="0"/>
              <a:buAutoNum type="arabicPeriod"/>
            </a:pPr>
            <a:r>
              <a:rPr lang="en-US" dirty="0" smtClean="0"/>
              <a:t>From the device memory, the packet is pulled by the device driver through DMA into the VM’s reception I/O ring buffer. From this buffer the OS of the VM transfers to the application address space where the application processes the packet.</a:t>
            </a:r>
          </a:p>
          <a:p>
            <a:pPr marL="228600" indent="-228600" algn="just" eaLnBrk="1" hangingPunct="1">
              <a:spcBef>
                <a:spcPct val="0"/>
              </a:spcBef>
              <a:buFont typeface="Calibri" pitchFamily="34" charset="0"/>
              <a:buAutoNum type="arabicPeriod"/>
            </a:pPr>
            <a:r>
              <a:rPr lang="en-US" dirty="0" smtClean="0"/>
              <a:t>The reverse of this happens in the case of transmission. The VM hosting the application transfers the packet </a:t>
            </a:r>
            <a:r>
              <a:rPr lang="en-US" dirty="0" smtClean="0"/>
              <a:t>to its </a:t>
            </a:r>
            <a:r>
              <a:rPr lang="en-US" dirty="0" smtClean="0"/>
              <a:t>I/O ring buffer. The device driver of the VM initiates the DMA to the device from where it is transmitted on to the network. The DMA to the device memory and the transmission to the network can happen at different times based on the promised bandwidth for the virtual-NIC.</a:t>
            </a:r>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5E3B48-349C-4E37-BFEA-072C1E9691A2}" type="slidenum">
              <a:rPr lang="en-US">
                <a:cs typeface="Arial" charset="0"/>
              </a:rPr>
              <a:pPr fontAlgn="base">
                <a:spcBef>
                  <a:spcPct val="0"/>
                </a:spcBef>
                <a:spcAft>
                  <a:spcPct val="0"/>
                </a:spcAft>
                <a:defRPr/>
              </a:pPr>
              <a:t>9</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6019800" y="0"/>
            <a:ext cx="3124200" cy="6858000"/>
          </a:xfrm>
          <a:prstGeom prst="rect">
            <a:avLst/>
          </a:prstGeom>
          <a:solidFill>
            <a:srgbClr val="B4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5" name="Line 7"/>
          <p:cNvSpPr>
            <a:spLocks noChangeShapeType="1"/>
          </p:cNvSpPr>
          <p:nvPr/>
        </p:nvSpPr>
        <p:spPr bwMode="auto">
          <a:xfrm>
            <a:off x="0" y="3733800"/>
            <a:ext cx="6019800" cy="0"/>
          </a:xfrm>
          <a:prstGeom prst="line">
            <a:avLst/>
          </a:prstGeom>
          <a:noFill/>
          <a:ln w="38100">
            <a:solidFill>
              <a:srgbClr val="B40000"/>
            </a:solidFill>
            <a:round/>
            <a:headEnd/>
            <a:tailEnd/>
          </a:ln>
          <a:effectLst/>
        </p:spPr>
        <p:txBody>
          <a:bodyPr/>
          <a:lstStyle/>
          <a:p>
            <a:pPr fontAlgn="auto">
              <a:spcBef>
                <a:spcPts val="0"/>
              </a:spcBef>
              <a:spcAft>
                <a:spcPts val="0"/>
              </a:spcAft>
              <a:defRPr/>
            </a:pPr>
            <a:endParaRPr lang="en-US">
              <a:latin typeface="+mn-lt"/>
              <a:cs typeface="+mn-cs"/>
            </a:endParaRPr>
          </a:p>
        </p:txBody>
      </p:sp>
      <p:pic>
        <p:nvPicPr>
          <p:cNvPr id="6" name="Picture 8" descr="Mano_IISc_Logo1"/>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7391400" y="5486400"/>
            <a:ext cx="1752600" cy="1314450"/>
          </a:xfrm>
          <a:prstGeom prst="rect">
            <a:avLst/>
          </a:prstGeom>
          <a:noFill/>
          <a:ln w="9525">
            <a:noFill/>
            <a:miter lim="800000"/>
            <a:headEnd/>
            <a:tailEnd/>
          </a:ln>
        </p:spPr>
      </p:pic>
      <p:sp>
        <p:nvSpPr>
          <p:cNvPr id="7" name="Line 9"/>
          <p:cNvSpPr>
            <a:spLocks noChangeShapeType="1"/>
          </p:cNvSpPr>
          <p:nvPr userDrawn="1"/>
        </p:nvSpPr>
        <p:spPr bwMode="auto">
          <a:xfrm>
            <a:off x="0" y="3733800"/>
            <a:ext cx="6019800" cy="0"/>
          </a:xfrm>
          <a:prstGeom prst="line">
            <a:avLst/>
          </a:prstGeom>
          <a:noFill/>
          <a:ln w="38100">
            <a:solidFill>
              <a:srgbClr val="B40000"/>
            </a:solidFill>
            <a:round/>
            <a:headEnd/>
            <a:tailEnd/>
          </a:ln>
          <a:effectLst/>
        </p:spPr>
        <p:txBody>
          <a:bodyPr/>
          <a:lstStyle/>
          <a:p>
            <a:pPr fontAlgn="auto">
              <a:spcBef>
                <a:spcPts val="0"/>
              </a:spcBef>
              <a:spcAft>
                <a:spcPts val="0"/>
              </a:spcAft>
              <a:defRPr/>
            </a:pPr>
            <a:endParaRPr lang="en-US">
              <a:latin typeface="+mn-lt"/>
              <a:cs typeface="+mn-cs"/>
            </a:endParaRPr>
          </a:p>
        </p:txBody>
      </p:sp>
      <p:pic>
        <p:nvPicPr>
          <p:cNvPr id="8" name="Picture 10" descr="Mano_IISc_Logo1"/>
          <p:cNvPicPr>
            <a:picLocks noChangeAspect="1" noChangeArrowheads="1"/>
          </p:cNvPicPr>
          <p:nvPr userDrawn="1"/>
        </p:nvPicPr>
        <p:blipFill>
          <a:blip r:embed="rId2">
            <a:clrChange>
              <a:clrFrom>
                <a:srgbClr val="000000"/>
              </a:clrFrom>
              <a:clrTo>
                <a:srgbClr val="000000">
                  <a:alpha val="0"/>
                </a:srgbClr>
              </a:clrTo>
            </a:clrChange>
          </a:blip>
          <a:srcRect/>
          <a:stretch>
            <a:fillRect/>
          </a:stretch>
        </p:blipFill>
        <p:spPr bwMode="auto">
          <a:xfrm>
            <a:off x="7391400" y="5486400"/>
            <a:ext cx="1752600" cy="1314450"/>
          </a:xfrm>
          <a:prstGeom prst="rect">
            <a:avLst/>
          </a:prstGeom>
          <a:noFill/>
          <a:ln w="9525">
            <a:noFill/>
            <a:miter lim="800000"/>
            <a:headEnd/>
            <a:tailEnd/>
          </a:ln>
        </p:spPr>
      </p:pic>
      <p:sp>
        <p:nvSpPr>
          <p:cNvPr id="15363" name="Rectangle 3"/>
          <p:cNvSpPr>
            <a:spLocks noGrp="1" noChangeArrowheads="1"/>
          </p:cNvSpPr>
          <p:nvPr>
            <p:ph type="ctrTitle"/>
          </p:nvPr>
        </p:nvSpPr>
        <p:spPr>
          <a:xfrm>
            <a:off x="457200" y="2130425"/>
            <a:ext cx="5334000" cy="1470025"/>
          </a:xfrm>
        </p:spPr>
        <p:txBody>
          <a:bodyPr/>
          <a:lstStyle>
            <a:lvl1pPr>
              <a:defRPr>
                <a:solidFill>
                  <a:schemeClr val="tx1"/>
                </a:solidFill>
              </a:defRPr>
            </a:lvl1pPr>
          </a:lstStyle>
          <a:p>
            <a:r>
              <a:rPr lang="en-US"/>
              <a:t>I/O Device Virtualization in Multi-core systems.</a:t>
            </a:r>
          </a:p>
        </p:txBody>
      </p:sp>
      <p:sp>
        <p:nvSpPr>
          <p:cNvPr id="15364" name="Rectangle 4"/>
          <p:cNvSpPr>
            <a:spLocks noGrp="1" noChangeArrowheads="1"/>
          </p:cNvSpPr>
          <p:nvPr>
            <p:ph type="subTitle" idx="1"/>
          </p:nvPr>
        </p:nvSpPr>
        <p:spPr>
          <a:xfrm>
            <a:off x="533400" y="3886200"/>
            <a:ext cx="5181600" cy="1752600"/>
          </a:xfrm>
        </p:spPr>
        <p:txBody>
          <a:bodyPr/>
          <a:lstStyle>
            <a:lvl1pPr marL="0" indent="0" algn="ctr">
              <a:buFontTx/>
              <a:buNone/>
              <a:defRPr/>
            </a:lvl1pPr>
          </a:lstStyle>
          <a:p>
            <a:r>
              <a:rPr lang="en-US"/>
              <a:t>CADlab – SERC</a:t>
            </a:r>
          </a:p>
          <a:p>
            <a:r>
              <a:rPr lang="en-US"/>
              <a:t>IISc, Bangalore, India</a:t>
            </a:r>
          </a:p>
        </p:txBody>
      </p:sp>
      <p:sp>
        <p:nvSpPr>
          <p:cNvPr id="9" name="Rectangle 5"/>
          <p:cNvSpPr>
            <a:spLocks noGrp="1" noChangeArrowheads="1"/>
          </p:cNvSpPr>
          <p:nvPr>
            <p:ph type="dt" sz="half" idx="10"/>
          </p:nvPr>
        </p:nvSpPr>
        <p:spPr/>
        <p:txBody>
          <a:bodyPr/>
          <a:lstStyle>
            <a:lvl1pPr>
              <a:defRPr/>
            </a:lvl1pPr>
          </a:lstStyle>
          <a:p>
            <a:pPr>
              <a:defRPr/>
            </a:pPr>
            <a:endParaRPr lang="en-US"/>
          </a:p>
        </p:txBody>
      </p:sp>
      <p:sp>
        <p:nvSpPr>
          <p:cNvPr id="10" name="Rectangle 6"/>
          <p:cNvSpPr>
            <a:spLocks noGrp="1" noChangeArrowheads="1"/>
          </p:cNvSpPr>
          <p:nvPr>
            <p:ph type="ftr" sz="quarter" idx="11"/>
          </p:nvPr>
        </p:nvSpPr>
        <p:spPr/>
        <p:txBody>
          <a:bodyPr/>
          <a:lstStyle>
            <a:lvl1pPr>
              <a:defRPr smtClean="0"/>
            </a:lvl1pPr>
          </a:lstStyle>
          <a:p>
            <a:pPr>
              <a:defRPr/>
            </a:pPr>
            <a:r>
              <a:rPr lang="en-US"/>
              <a:t>WGCV, GPC-2009</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6" name="Rectangle 7"/>
          <p:cNvSpPr>
            <a:spLocks noGrp="1" noChangeArrowheads="1"/>
          </p:cNvSpPr>
          <p:nvPr>
            <p:ph type="sldNum" sz="quarter" idx="12"/>
          </p:nvPr>
        </p:nvSpPr>
        <p:spPr>
          <a:ln/>
        </p:spPr>
        <p:txBody>
          <a:bodyPr/>
          <a:lstStyle>
            <a:lvl1pPr>
              <a:defRPr/>
            </a:lvl1pPr>
          </a:lstStyle>
          <a:p>
            <a:pPr>
              <a:defRPr/>
            </a:pPr>
            <a:fld id="{4D50DE02-C5A8-4D97-BA49-C54891AD969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21717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3627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6" name="Rectangle 7"/>
          <p:cNvSpPr>
            <a:spLocks noGrp="1" noChangeArrowheads="1"/>
          </p:cNvSpPr>
          <p:nvPr>
            <p:ph type="sldNum" sz="quarter" idx="12"/>
          </p:nvPr>
        </p:nvSpPr>
        <p:spPr>
          <a:ln/>
        </p:spPr>
        <p:txBody>
          <a:bodyPr/>
          <a:lstStyle>
            <a:lvl1pPr>
              <a:defRPr/>
            </a:lvl1pPr>
          </a:lstStyle>
          <a:p>
            <a:pPr>
              <a:defRPr/>
            </a:pPr>
            <a:fld id="{9C1D4BDB-7DC3-40A4-BE49-DC0262757C8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6" name="Rectangle 7"/>
          <p:cNvSpPr>
            <a:spLocks noGrp="1" noChangeArrowheads="1"/>
          </p:cNvSpPr>
          <p:nvPr>
            <p:ph type="sldNum" sz="quarter" idx="12"/>
          </p:nvPr>
        </p:nvSpPr>
        <p:spPr>
          <a:ln/>
        </p:spPr>
        <p:txBody>
          <a:bodyPr/>
          <a:lstStyle>
            <a:lvl1pPr>
              <a:defRPr/>
            </a:lvl1pPr>
          </a:lstStyle>
          <a:p>
            <a:pPr>
              <a:defRPr/>
            </a:pPr>
            <a:fld id="{0748C00D-0333-44CD-925A-D2C64034D6A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6019800" y="0"/>
            <a:ext cx="3124200" cy="6858000"/>
          </a:xfrm>
          <a:prstGeom prst="rect">
            <a:avLst/>
          </a:prstGeom>
          <a:solidFill>
            <a:srgbClr val="B4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5" name="Line 7"/>
          <p:cNvSpPr>
            <a:spLocks noChangeShapeType="1"/>
          </p:cNvSpPr>
          <p:nvPr/>
        </p:nvSpPr>
        <p:spPr bwMode="auto">
          <a:xfrm>
            <a:off x="0" y="3733800"/>
            <a:ext cx="6019800" cy="0"/>
          </a:xfrm>
          <a:prstGeom prst="line">
            <a:avLst/>
          </a:prstGeom>
          <a:noFill/>
          <a:ln w="38100">
            <a:solidFill>
              <a:srgbClr val="B40000"/>
            </a:solidFill>
            <a:round/>
            <a:headEnd/>
            <a:tailEnd/>
          </a:ln>
          <a:effectLst/>
        </p:spPr>
        <p:txBody>
          <a:bodyPr/>
          <a:lstStyle/>
          <a:p>
            <a:pPr fontAlgn="auto">
              <a:spcBef>
                <a:spcPts val="0"/>
              </a:spcBef>
              <a:spcAft>
                <a:spcPts val="0"/>
              </a:spcAft>
              <a:defRPr/>
            </a:pPr>
            <a:endParaRPr lang="en-US">
              <a:latin typeface="+mn-lt"/>
              <a:cs typeface="+mn-cs"/>
            </a:endParaRPr>
          </a:p>
        </p:txBody>
      </p:sp>
      <p:pic>
        <p:nvPicPr>
          <p:cNvPr id="6" name="Picture 8" descr="Mano_IISc_Logo1"/>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7391400" y="5486400"/>
            <a:ext cx="1752600" cy="1314450"/>
          </a:xfrm>
          <a:prstGeom prst="rect">
            <a:avLst/>
          </a:prstGeom>
          <a:noFill/>
          <a:ln w="9525">
            <a:noFill/>
            <a:miter lim="800000"/>
            <a:headEnd/>
            <a:tailEnd/>
          </a:ln>
        </p:spPr>
      </p:pic>
      <p:sp>
        <p:nvSpPr>
          <p:cNvPr id="7" name="Line 9"/>
          <p:cNvSpPr>
            <a:spLocks noChangeShapeType="1"/>
          </p:cNvSpPr>
          <p:nvPr userDrawn="1"/>
        </p:nvSpPr>
        <p:spPr bwMode="auto">
          <a:xfrm>
            <a:off x="0" y="3733800"/>
            <a:ext cx="6019800" cy="0"/>
          </a:xfrm>
          <a:prstGeom prst="line">
            <a:avLst/>
          </a:prstGeom>
          <a:noFill/>
          <a:ln w="38100">
            <a:solidFill>
              <a:srgbClr val="B40000"/>
            </a:solidFill>
            <a:round/>
            <a:headEnd/>
            <a:tailEnd/>
          </a:ln>
          <a:effectLst/>
        </p:spPr>
        <p:txBody>
          <a:bodyPr/>
          <a:lstStyle/>
          <a:p>
            <a:pPr fontAlgn="auto">
              <a:spcBef>
                <a:spcPts val="0"/>
              </a:spcBef>
              <a:spcAft>
                <a:spcPts val="0"/>
              </a:spcAft>
              <a:defRPr/>
            </a:pPr>
            <a:endParaRPr lang="en-US">
              <a:latin typeface="+mn-lt"/>
              <a:cs typeface="+mn-cs"/>
            </a:endParaRPr>
          </a:p>
        </p:txBody>
      </p:sp>
      <p:pic>
        <p:nvPicPr>
          <p:cNvPr id="8" name="Picture 10" descr="Mano_IISc_Logo1"/>
          <p:cNvPicPr>
            <a:picLocks noChangeAspect="1" noChangeArrowheads="1"/>
          </p:cNvPicPr>
          <p:nvPr userDrawn="1"/>
        </p:nvPicPr>
        <p:blipFill>
          <a:blip r:embed="rId2">
            <a:clrChange>
              <a:clrFrom>
                <a:srgbClr val="000000"/>
              </a:clrFrom>
              <a:clrTo>
                <a:srgbClr val="000000">
                  <a:alpha val="0"/>
                </a:srgbClr>
              </a:clrTo>
            </a:clrChange>
          </a:blip>
          <a:srcRect/>
          <a:stretch>
            <a:fillRect/>
          </a:stretch>
        </p:blipFill>
        <p:spPr bwMode="auto">
          <a:xfrm>
            <a:off x="7391400" y="5486400"/>
            <a:ext cx="1752600" cy="1314450"/>
          </a:xfrm>
          <a:prstGeom prst="rect">
            <a:avLst/>
          </a:prstGeom>
          <a:noFill/>
          <a:ln w="9525">
            <a:noFill/>
            <a:miter lim="800000"/>
            <a:headEnd/>
            <a:tailEnd/>
          </a:ln>
        </p:spPr>
      </p:pic>
      <p:sp>
        <p:nvSpPr>
          <p:cNvPr id="15363" name="Rectangle 3"/>
          <p:cNvSpPr>
            <a:spLocks noGrp="1" noChangeArrowheads="1"/>
          </p:cNvSpPr>
          <p:nvPr>
            <p:ph type="ctrTitle"/>
          </p:nvPr>
        </p:nvSpPr>
        <p:spPr>
          <a:xfrm>
            <a:off x="457200" y="2130425"/>
            <a:ext cx="5334000" cy="1470025"/>
          </a:xfrm>
        </p:spPr>
        <p:txBody>
          <a:bodyPr/>
          <a:lstStyle>
            <a:lvl1pPr>
              <a:defRPr>
                <a:solidFill>
                  <a:schemeClr val="tx1"/>
                </a:solidFill>
              </a:defRPr>
            </a:lvl1pPr>
          </a:lstStyle>
          <a:p>
            <a:r>
              <a:rPr lang="en-US"/>
              <a:t>I/O Device Virtualization in Multi-core systems.</a:t>
            </a:r>
          </a:p>
        </p:txBody>
      </p:sp>
      <p:sp>
        <p:nvSpPr>
          <p:cNvPr id="15364" name="Rectangle 4"/>
          <p:cNvSpPr>
            <a:spLocks noGrp="1" noChangeArrowheads="1"/>
          </p:cNvSpPr>
          <p:nvPr>
            <p:ph type="subTitle" idx="1"/>
          </p:nvPr>
        </p:nvSpPr>
        <p:spPr>
          <a:xfrm>
            <a:off x="533400" y="3886200"/>
            <a:ext cx="5181600" cy="1752600"/>
          </a:xfrm>
        </p:spPr>
        <p:txBody>
          <a:bodyPr/>
          <a:lstStyle>
            <a:lvl1pPr marL="0" indent="0" algn="ctr">
              <a:buFontTx/>
              <a:buNone/>
              <a:defRPr/>
            </a:lvl1pPr>
          </a:lstStyle>
          <a:p>
            <a:r>
              <a:rPr lang="en-US"/>
              <a:t>CADlab – SERC</a:t>
            </a:r>
          </a:p>
          <a:p>
            <a:r>
              <a:rPr lang="en-US"/>
              <a:t>IISc, Bangalore, India</a:t>
            </a:r>
          </a:p>
        </p:txBody>
      </p:sp>
      <p:sp>
        <p:nvSpPr>
          <p:cNvPr id="9" name="Rectangle 5"/>
          <p:cNvSpPr>
            <a:spLocks noGrp="1" noChangeArrowheads="1"/>
          </p:cNvSpPr>
          <p:nvPr>
            <p:ph type="dt" sz="half" idx="10"/>
          </p:nvPr>
        </p:nvSpPr>
        <p:spPr/>
        <p:txBody>
          <a:bodyPr/>
          <a:lstStyle>
            <a:lvl1pPr>
              <a:defRPr/>
            </a:lvl1pPr>
          </a:lstStyle>
          <a:p>
            <a:pPr>
              <a:defRPr/>
            </a:pPr>
            <a:endParaRPr lang="en-US"/>
          </a:p>
        </p:txBody>
      </p:sp>
      <p:sp>
        <p:nvSpPr>
          <p:cNvPr id="10" name="Rectangle 6"/>
          <p:cNvSpPr>
            <a:spLocks noGrp="1" noChangeArrowheads="1"/>
          </p:cNvSpPr>
          <p:nvPr>
            <p:ph type="ftr" sz="quarter" idx="11"/>
          </p:nvPr>
        </p:nvSpPr>
        <p:spPr/>
        <p:txBody>
          <a:bodyPr/>
          <a:lstStyle>
            <a:lvl1pPr>
              <a:defRPr smtClean="0"/>
            </a:lvl1pPr>
          </a:lstStyle>
          <a:p>
            <a:pPr>
              <a:defRPr/>
            </a:pPr>
            <a:r>
              <a:rPr lang="en-US"/>
              <a:t>WGCV, GPC-2009</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6" name="Rectangle 7"/>
          <p:cNvSpPr>
            <a:spLocks noGrp="1" noChangeArrowheads="1"/>
          </p:cNvSpPr>
          <p:nvPr>
            <p:ph type="sldNum" sz="quarter" idx="12"/>
          </p:nvPr>
        </p:nvSpPr>
        <p:spPr>
          <a:ln/>
        </p:spPr>
        <p:txBody>
          <a:bodyPr/>
          <a:lstStyle>
            <a:lvl1pPr>
              <a:defRPr/>
            </a:lvl1pPr>
          </a:lstStyle>
          <a:p>
            <a:pPr>
              <a:defRPr/>
            </a:pPr>
            <a:fld id="{8C17AB16-7E6F-4021-9584-631BDE610F79}"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6" name="Rectangle 7"/>
          <p:cNvSpPr>
            <a:spLocks noGrp="1" noChangeArrowheads="1"/>
          </p:cNvSpPr>
          <p:nvPr>
            <p:ph type="sldNum" sz="quarter" idx="12"/>
          </p:nvPr>
        </p:nvSpPr>
        <p:spPr>
          <a:ln/>
        </p:spPr>
        <p:txBody>
          <a:bodyPr/>
          <a:lstStyle>
            <a:lvl1pPr>
              <a:defRPr/>
            </a:lvl1pPr>
          </a:lstStyle>
          <a:p>
            <a:pPr>
              <a:defRPr/>
            </a:pPr>
            <a:fld id="{30181FB0-92D3-4F6A-B56A-5044366B9A8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7" name="Rectangle 7"/>
          <p:cNvSpPr>
            <a:spLocks noGrp="1" noChangeArrowheads="1"/>
          </p:cNvSpPr>
          <p:nvPr>
            <p:ph type="sldNum" sz="quarter" idx="12"/>
          </p:nvPr>
        </p:nvSpPr>
        <p:spPr>
          <a:ln/>
        </p:spPr>
        <p:txBody>
          <a:bodyPr/>
          <a:lstStyle>
            <a:lvl1pPr>
              <a:defRPr/>
            </a:lvl1pPr>
          </a:lstStyle>
          <a:p>
            <a:pPr>
              <a:defRPr/>
            </a:pPr>
            <a:fld id="{C0006AF6-D345-4DFD-A84B-1923075F980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9" name="Rectangle 7"/>
          <p:cNvSpPr>
            <a:spLocks noGrp="1" noChangeArrowheads="1"/>
          </p:cNvSpPr>
          <p:nvPr>
            <p:ph type="sldNum" sz="quarter" idx="12"/>
          </p:nvPr>
        </p:nvSpPr>
        <p:spPr>
          <a:ln/>
        </p:spPr>
        <p:txBody>
          <a:bodyPr/>
          <a:lstStyle>
            <a:lvl1pPr>
              <a:defRPr/>
            </a:lvl1pPr>
          </a:lstStyle>
          <a:p>
            <a:pPr>
              <a:defRPr/>
            </a:pPr>
            <a:fld id="{CA6C61B6-990D-41BA-967E-5DD87884262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5" name="Rectangle 7"/>
          <p:cNvSpPr>
            <a:spLocks noGrp="1" noChangeArrowheads="1"/>
          </p:cNvSpPr>
          <p:nvPr>
            <p:ph type="sldNum" sz="quarter" idx="12"/>
          </p:nvPr>
        </p:nvSpPr>
        <p:spPr>
          <a:ln/>
        </p:spPr>
        <p:txBody>
          <a:bodyPr/>
          <a:lstStyle>
            <a:lvl1pPr>
              <a:defRPr/>
            </a:lvl1pPr>
          </a:lstStyle>
          <a:p>
            <a:pPr>
              <a:defRPr/>
            </a:pPr>
            <a:fld id="{3962F6AB-A8AC-43CD-9D66-333A852E40F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4" name="Rectangle 7"/>
          <p:cNvSpPr>
            <a:spLocks noGrp="1" noChangeArrowheads="1"/>
          </p:cNvSpPr>
          <p:nvPr>
            <p:ph type="sldNum" sz="quarter" idx="12"/>
          </p:nvPr>
        </p:nvSpPr>
        <p:spPr>
          <a:ln/>
        </p:spPr>
        <p:txBody>
          <a:bodyPr/>
          <a:lstStyle>
            <a:lvl1pPr>
              <a:defRPr/>
            </a:lvl1pPr>
          </a:lstStyle>
          <a:p>
            <a:pPr>
              <a:defRPr/>
            </a:pPr>
            <a:fld id="{BE26AD24-E2B6-4AB5-89D1-4A4F541A8F7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6" name="Rectangle 7"/>
          <p:cNvSpPr>
            <a:spLocks noGrp="1" noChangeArrowheads="1"/>
          </p:cNvSpPr>
          <p:nvPr>
            <p:ph type="sldNum" sz="quarter" idx="12"/>
          </p:nvPr>
        </p:nvSpPr>
        <p:spPr>
          <a:ln/>
        </p:spPr>
        <p:txBody>
          <a:bodyPr/>
          <a:lstStyle>
            <a:lvl1pPr>
              <a:defRPr/>
            </a:lvl1pPr>
          </a:lstStyle>
          <a:p>
            <a:pPr>
              <a:defRPr/>
            </a:pPr>
            <a:fld id="{7034C7B8-D26D-4B6B-9D4D-469B752400E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7" name="Rectangle 7"/>
          <p:cNvSpPr>
            <a:spLocks noGrp="1" noChangeArrowheads="1"/>
          </p:cNvSpPr>
          <p:nvPr>
            <p:ph type="sldNum" sz="quarter" idx="12"/>
          </p:nvPr>
        </p:nvSpPr>
        <p:spPr>
          <a:ln/>
        </p:spPr>
        <p:txBody>
          <a:bodyPr/>
          <a:lstStyle>
            <a:lvl1pPr>
              <a:defRPr/>
            </a:lvl1pPr>
          </a:lstStyle>
          <a:p>
            <a:pPr>
              <a:defRPr/>
            </a:pPr>
            <a:fld id="{70597D17-F41C-4BD9-B1A8-6D690DB27F72}"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7" name="Rectangle 7"/>
          <p:cNvSpPr>
            <a:spLocks noGrp="1" noChangeArrowheads="1"/>
          </p:cNvSpPr>
          <p:nvPr>
            <p:ph type="sldNum" sz="quarter" idx="12"/>
          </p:nvPr>
        </p:nvSpPr>
        <p:spPr>
          <a:ln/>
        </p:spPr>
        <p:txBody>
          <a:bodyPr/>
          <a:lstStyle>
            <a:lvl1pPr>
              <a:defRPr/>
            </a:lvl1pPr>
          </a:lstStyle>
          <a:p>
            <a:pPr>
              <a:defRPr/>
            </a:pPr>
            <a:fld id="{C340A8C7-2B9F-4B19-80B8-1CE7FBB91F7D}"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6" name="Rectangle 7"/>
          <p:cNvSpPr>
            <a:spLocks noGrp="1" noChangeArrowheads="1"/>
          </p:cNvSpPr>
          <p:nvPr>
            <p:ph type="sldNum" sz="quarter" idx="12"/>
          </p:nvPr>
        </p:nvSpPr>
        <p:spPr>
          <a:ln/>
        </p:spPr>
        <p:txBody>
          <a:bodyPr/>
          <a:lstStyle>
            <a:lvl1pPr>
              <a:defRPr/>
            </a:lvl1pPr>
          </a:lstStyle>
          <a:p>
            <a:pPr>
              <a:defRPr/>
            </a:pPr>
            <a:fld id="{B76F6BCB-1409-4287-A683-A1F97B6C8186}"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21717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3627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6" name="Rectangle 7"/>
          <p:cNvSpPr>
            <a:spLocks noGrp="1" noChangeArrowheads="1"/>
          </p:cNvSpPr>
          <p:nvPr>
            <p:ph type="sldNum" sz="quarter" idx="12"/>
          </p:nvPr>
        </p:nvSpPr>
        <p:spPr>
          <a:ln/>
        </p:spPr>
        <p:txBody>
          <a:bodyPr/>
          <a:lstStyle>
            <a:lvl1pPr>
              <a:defRPr/>
            </a:lvl1pPr>
          </a:lstStyle>
          <a:p>
            <a:pPr>
              <a:defRPr/>
            </a:pPr>
            <a:fld id="{757F3DE0-60A0-4833-9BA6-6C33A3B1521C}"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6" name="Rectangle 7"/>
          <p:cNvSpPr>
            <a:spLocks noGrp="1" noChangeArrowheads="1"/>
          </p:cNvSpPr>
          <p:nvPr>
            <p:ph type="sldNum" sz="quarter" idx="12"/>
          </p:nvPr>
        </p:nvSpPr>
        <p:spPr>
          <a:ln/>
        </p:spPr>
        <p:txBody>
          <a:bodyPr/>
          <a:lstStyle>
            <a:lvl1pPr>
              <a:defRPr/>
            </a:lvl1pPr>
          </a:lstStyle>
          <a:p>
            <a:pPr>
              <a:defRPr/>
            </a:pPr>
            <a:fld id="{AED63E09-203E-4A74-BB18-5A3CA5C750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6" name="Rectangle 7"/>
          <p:cNvSpPr>
            <a:spLocks noGrp="1" noChangeArrowheads="1"/>
          </p:cNvSpPr>
          <p:nvPr>
            <p:ph type="sldNum" sz="quarter" idx="12"/>
          </p:nvPr>
        </p:nvSpPr>
        <p:spPr>
          <a:ln/>
        </p:spPr>
        <p:txBody>
          <a:bodyPr/>
          <a:lstStyle>
            <a:lvl1pPr>
              <a:defRPr/>
            </a:lvl1pPr>
          </a:lstStyle>
          <a:p>
            <a:pPr>
              <a:defRPr/>
            </a:pPr>
            <a:fld id="{2B6406BA-7868-4A70-9B3B-9AF51AA3BE0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7" name="Rectangle 7"/>
          <p:cNvSpPr>
            <a:spLocks noGrp="1" noChangeArrowheads="1"/>
          </p:cNvSpPr>
          <p:nvPr>
            <p:ph type="sldNum" sz="quarter" idx="12"/>
          </p:nvPr>
        </p:nvSpPr>
        <p:spPr>
          <a:ln/>
        </p:spPr>
        <p:txBody>
          <a:bodyPr/>
          <a:lstStyle>
            <a:lvl1pPr>
              <a:defRPr/>
            </a:lvl1pPr>
          </a:lstStyle>
          <a:p>
            <a:pPr>
              <a:defRPr/>
            </a:pPr>
            <a:fld id="{D52E91CD-3390-421D-AF48-76F8635645A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9" name="Rectangle 7"/>
          <p:cNvSpPr>
            <a:spLocks noGrp="1" noChangeArrowheads="1"/>
          </p:cNvSpPr>
          <p:nvPr>
            <p:ph type="sldNum" sz="quarter" idx="12"/>
          </p:nvPr>
        </p:nvSpPr>
        <p:spPr>
          <a:ln/>
        </p:spPr>
        <p:txBody>
          <a:bodyPr/>
          <a:lstStyle>
            <a:lvl1pPr>
              <a:defRPr/>
            </a:lvl1pPr>
          </a:lstStyle>
          <a:p>
            <a:pPr>
              <a:defRPr/>
            </a:pPr>
            <a:fld id="{E7230A25-1A20-4A20-959E-1DD85ADB75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5" name="Rectangle 7"/>
          <p:cNvSpPr>
            <a:spLocks noGrp="1" noChangeArrowheads="1"/>
          </p:cNvSpPr>
          <p:nvPr>
            <p:ph type="sldNum" sz="quarter" idx="12"/>
          </p:nvPr>
        </p:nvSpPr>
        <p:spPr>
          <a:ln/>
        </p:spPr>
        <p:txBody>
          <a:bodyPr/>
          <a:lstStyle>
            <a:lvl1pPr>
              <a:defRPr/>
            </a:lvl1pPr>
          </a:lstStyle>
          <a:p>
            <a:pPr>
              <a:defRPr/>
            </a:pPr>
            <a:fld id="{8635BF57-DB1F-4D17-9B3D-146FA65D3BE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4" name="Rectangle 7"/>
          <p:cNvSpPr>
            <a:spLocks noGrp="1" noChangeArrowheads="1"/>
          </p:cNvSpPr>
          <p:nvPr>
            <p:ph type="sldNum" sz="quarter" idx="12"/>
          </p:nvPr>
        </p:nvSpPr>
        <p:spPr>
          <a:ln/>
        </p:spPr>
        <p:txBody>
          <a:bodyPr/>
          <a:lstStyle>
            <a:lvl1pPr>
              <a:defRPr/>
            </a:lvl1pPr>
          </a:lstStyle>
          <a:p>
            <a:pPr>
              <a:defRPr/>
            </a:pPr>
            <a:fld id="{40F94E01-D0CA-40FD-9B8D-D4BFAE1A000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7" name="Rectangle 7"/>
          <p:cNvSpPr>
            <a:spLocks noGrp="1" noChangeArrowheads="1"/>
          </p:cNvSpPr>
          <p:nvPr>
            <p:ph type="sldNum" sz="quarter" idx="12"/>
          </p:nvPr>
        </p:nvSpPr>
        <p:spPr>
          <a:ln/>
        </p:spPr>
        <p:txBody>
          <a:bodyPr/>
          <a:lstStyle>
            <a:lvl1pPr>
              <a:defRPr/>
            </a:lvl1pPr>
          </a:lstStyle>
          <a:p>
            <a:pPr>
              <a:defRPr/>
            </a:pPr>
            <a:fld id="{BD8E792D-B323-4EC9-8611-70FF0FD6454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a:t>WGCV, GPC-2009</a:t>
            </a:r>
          </a:p>
        </p:txBody>
      </p:sp>
      <p:sp>
        <p:nvSpPr>
          <p:cNvPr id="7" name="Rectangle 7"/>
          <p:cNvSpPr>
            <a:spLocks noGrp="1" noChangeArrowheads="1"/>
          </p:cNvSpPr>
          <p:nvPr>
            <p:ph type="sldNum" sz="quarter" idx="12"/>
          </p:nvPr>
        </p:nvSpPr>
        <p:spPr>
          <a:ln/>
        </p:spPr>
        <p:txBody>
          <a:bodyPr/>
          <a:lstStyle>
            <a:lvl1pPr>
              <a:defRPr/>
            </a:lvl1pPr>
          </a:lstStyle>
          <a:p>
            <a:pPr>
              <a:defRPr/>
            </a:pPr>
            <a:fld id="{C9385403-E54C-4857-A816-7897960C123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1066800"/>
          </a:xfrm>
          <a:prstGeom prst="rect">
            <a:avLst/>
          </a:prstGeom>
          <a:solidFill>
            <a:srgbClr val="B4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27" name="Rectangle 3"/>
          <p:cNvSpPr>
            <a:spLocks noGrp="1" noChangeArrowheads="1"/>
          </p:cNvSpPr>
          <p:nvPr>
            <p:ph type="title"/>
          </p:nvPr>
        </p:nvSpPr>
        <p:spPr bwMode="auto">
          <a:xfrm>
            <a:off x="0" y="0"/>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cs typeface="+mn-cs"/>
              </a:defRPr>
            </a:lvl1pPr>
          </a:lstStyle>
          <a:p>
            <a:pPr>
              <a:defRPr/>
            </a:pPr>
            <a:endParaRPr lang="en-US"/>
          </a:p>
        </p:txBody>
      </p:sp>
      <p:sp>
        <p:nvSpPr>
          <p:cNvPr id="14342" name="Rectangle 6"/>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smtClean="0">
                <a:latin typeface="+mn-lt"/>
                <a:cs typeface="+mn-cs"/>
              </a:defRPr>
            </a:lvl1pPr>
          </a:lstStyle>
          <a:p>
            <a:pPr>
              <a:defRPr/>
            </a:pPr>
            <a:r>
              <a:rPr lang="en-US"/>
              <a:t>WGCV, GPC-2009</a:t>
            </a:r>
          </a:p>
        </p:txBody>
      </p:sp>
      <p:sp>
        <p:nvSpPr>
          <p:cNvPr id="1434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cs typeface="+mn-cs"/>
              </a:defRPr>
            </a:lvl1pPr>
          </a:lstStyle>
          <a:p>
            <a:pPr>
              <a:defRPr/>
            </a:pPr>
            <a:fld id="{35634F71-AF48-4A3C-8E03-E6B991BB851A}" type="slidenum">
              <a:rPr lang="en-US"/>
              <a:pPr>
                <a:defRPr/>
              </a:pPr>
              <a:t>‹#›</a:t>
            </a:fld>
            <a:endParaRPr lang="en-US"/>
          </a:p>
        </p:txBody>
      </p:sp>
      <p:sp>
        <p:nvSpPr>
          <p:cNvPr id="14344" name="Line 8"/>
          <p:cNvSpPr>
            <a:spLocks noChangeShapeType="1"/>
          </p:cNvSpPr>
          <p:nvPr/>
        </p:nvSpPr>
        <p:spPr bwMode="auto">
          <a:xfrm>
            <a:off x="0" y="1066800"/>
            <a:ext cx="9144000" cy="0"/>
          </a:xfrm>
          <a:prstGeom prst="line">
            <a:avLst/>
          </a:prstGeom>
          <a:noFill/>
          <a:ln w="38100">
            <a:solidFill>
              <a:srgbClr val="B40000"/>
            </a:solidFill>
            <a:round/>
            <a:headEnd/>
            <a:tailEnd/>
          </a:ln>
          <a:effectLst/>
        </p:spPr>
        <p:txBody>
          <a:bodyPr/>
          <a:lstStyle/>
          <a:p>
            <a:pPr fontAlgn="auto">
              <a:spcBef>
                <a:spcPts val="0"/>
              </a:spcBef>
              <a:spcAft>
                <a:spcPts val="0"/>
              </a:spcAft>
              <a:defRPr/>
            </a:pPr>
            <a:endParaRPr lang="en-US">
              <a:latin typeface="+mn-lt"/>
              <a:cs typeface="+mn-cs"/>
            </a:endParaRPr>
          </a:p>
        </p:txBody>
      </p:sp>
      <p:pic>
        <p:nvPicPr>
          <p:cNvPr id="1033" name="Picture 9" descr="Mano_IISc_Logo1"/>
          <p:cNvPicPr>
            <a:picLocks noChangeAspect="1" noChangeArrowheads="1"/>
          </p:cNvPicPr>
          <p:nvPr/>
        </p:nvPicPr>
        <p:blipFill>
          <a:blip r:embed="rId14">
            <a:clrChange>
              <a:clrFrom>
                <a:srgbClr val="000000"/>
              </a:clrFrom>
              <a:clrTo>
                <a:srgbClr val="000000">
                  <a:alpha val="0"/>
                </a:srgbClr>
              </a:clrTo>
            </a:clrChange>
          </a:blip>
          <a:srcRect/>
          <a:stretch>
            <a:fillRect/>
          </a:stretch>
        </p:blipFill>
        <p:spPr bwMode="auto">
          <a:xfrm>
            <a:off x="7924800" y="76200"/>
            <a:ext cx="1219200" cy="914400"/>
          </a:xfrm>
          <a:prstGeom prst="rect">
            <a:avLst/>
          </a:prstGeom>
          <a:noFill/>
          <a:ln w="9525">
            <a:noFill/>
            <a:miter lim="800000"/>
            <a:headEnd/>
            <a:tailEnd/>
          </a:ln>
        </p:spPr>
      </p:pic>
      <p:pic>
        <p:nvPicPr>
          <p:cNvPr id="1034" name="Picture 10" descr="Mano_IISc_Logo1"/>
          <p:cNvPicPr>
            <a:picLocks noChangeAspect="1" noChangeArrowheads="1"/>
          </p:cNvPicPr>
          <p:nvPr userDrawn="1"/>
        </p:nvPicPr>
        <p:blipFill>
          <a:blip r:embed="rId14">
            <a:clrChange>
              <a:clrFrom>
                <a:srgbClr val="000000"/>
              </a:clrFrom>
              <a:clrTo>
                <a:srgbClr val="000000">
                  <a:alpha val="0"/>
                </a:srgbClr>
              </a:clrTo>
            </a:clrChange>
          </a:blip>
          <a:srcRect/>
          <a:stretch>
            <a:fillRect/>
          </a:stretch>
        </p:blipFill>
        <p:spPr bwMode="auto">
          <a:xfrm>
            <a:off x="7924800" y="76200"/>
            <a:ext cx="1219200" cy="914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6"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cs typeface="Arial" charset="0"/>
        </a:defRPr>
      </a:lvl2pPr>
      <a:lvl3pPr algn="l" rtl="0" eaLnBrk="0" fontAlgn="base" hangingPunct="0">
        <a:spcBef>
          <a:spcPct val="0"/>
        </a:spcBef>
        <a:spcAft>
          <a:spcPct val="0"/>
        </a:spcAft>
        <a:defRPr sz="2800">
          <a:solidFill>
            <a:schemeClr val="bg1"/>
          </a:solidFill>
          <a:latin typeface="Verdana" pitchFamily="34" charset="0"/>
          <a:cs typeface="Arial" charset="0"/>
        </a:defRPr>
      </a:lvl3pPr>
      <a:lvl4pPr algn="l" rtl="0" eaLnBrk="0" fontAlgn="base" hangingPunct="0">
        <a:spcBef>
          <a:spcPct val="0"/>
        </a:spcBef>
        <a:spcAft>
          <a:spcPct val="0"/>
        </a:spcAft>
        <a:defRPr sz="2800">
          <a:solidFill>
            <a:schemeClr val="bg1"/>
          </a:solidFill>
          <a:latin typeface="Verdana" pitchFamily="34" charset="0"/>
          <a:cs typeface="Arial" charset="0"/>
        </a:defRPr>
      </a:lvl4pPr>
      <a:lvl5pPr algn="l" rtl="0" eaLnBrk="0" fontAlgn="base" hangingPunct="0">
        <a:spcBef>
          <a:spcPct val="0"/>
        </a:spcBef>
        <a:spcAft>
          <a:spcPct val="0"/>
        </a:spcAft>
        <a:defRPr sz="2800">
          <a:solidFill>
            <a:schemeClr val="bg1"/>
          </a:solidFill>
          <a:latin typeface="Verdana" pitchFamily="34" charset="0"/>
          <a:cs typeface="Arial" charset="0"/>
        </a:defRPr>
      </a:lvl5pPr>
      <a:lvl6pPr marL="457200" algn="l" rtl="0" fontAlgn="base">
        <a:spcBef>
          <a:spcPct val="0"/>
        </a:spcBef>
        <a:spcAft>
          <a:spcPct val="0"/>
        </a:spcAft>
        <a:defRPr sz="2800">
          <a:solidFill>
            <a:schemeClr val="bg1"/>
          </a:solidFill>
          <a:latin typeface="Verdana" pitchFamily="34" charset="0"/>
          <a:cs typeface="Arial" charset="0"/>
        </a:defRPr>
      </a:lvl6pPr>
      <a:lvl7pPr marL="914400" algn="l" rtl="0" fontAlgn="base">
        <a:spcBef>
          <a:spcPct val="0"/>
        </a:spcBef>
        <a:spcAft>
          <a:spcPct val="0"/>
        </a:spcAft>
        <a:defRPr sz="2800">
          <a:solidFill>
            <a:schemeClr val="bg1"/>
          </a:solidFill>
          <a:latin typeface="Verdana" pitchFamily="34" charset="0"/>
          <a:cs typeface="Arial" charset="0"/>
        </a:defRPr>
      </a:lvl7pPr>
      <a:lvl8pPr marL="1371600" algn="l" rtl="0" fontAlgn="base">
        <a:spcBef>
          <a:spcPct val="0"/>
        </a:spcBef>
        <a:spcAft>
          <a:spcPct val="0"/>
        </a:spcAft>
        <a:defRPr sz="2800">
          <a:solidFill>
            <a:schemeClr val="bg1"/>
          </a:solidFill>
          <a:latin typeface="Verdana" pitchFamily="34" charset="0"/>
          <a:cs typeface="Arial" charset="0"/>
        </a:defRPr>
      </a:lvl8pPr>
      <a:lvl9pPr marL="1828800" algn="l" rtl="0" fontAlgn="base">
        <a:spcBef>
          <a:spcPct val="0"/>
        </a:spcBef>
        <a:spcAft>
          <a:spcPct val="0"/>
        </a:spcAft>
        <a:defRPr sz="2800">
          <a:solidFill>
            <a:schemeClr val="bg1"/>
          </a:solidFill>
          <a:latin typeface="Verdana" pitchFamily="34"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1066800"/>
          </a:xfrm>
          <a:prstGeom prst="rect">
            <a:avLst/>
          </a:prstGeom>
          <a:solidFill>
            <a:srgbClr val="B4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2051" name="Rectangle 3"/>
          <p:cNvSpPr>
            <a:spLocks noGrp="1" noChangeArrowheads="1"/>
          </p:cNvSpPr>
          <p:nvPr>
            <p:ph type="title"/>
          </p:nvPr>
        </p:nvSpPr>
        <p:spPr bwMode="auto">
          <a:xfrm>
            <a:off x="0" y="0"/>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cs typeface="+mn-cs"/>
              </a:defRPr>
            </a:lvl1pPr>
          </a:lstStyle>
          <a:p>
            <a:pPr>
              <a:defRPr/>
            </a:pPr>
            <a:endParaRPr lang="en-US"/>
          </a:p>
        </p:txBody>
      </p:sp>
      <p:sp>
        <p:nvSpPr>
          <p:cNvPr id="14342" name="Rectangle 6"/>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200" smtClean="0">
                <a:latin typeface="+mn-lt"/>
                <a:cs typeface="+mn-cs"/>
              </a:defRPr>
            </a:lvl1pPr>
          </a:lstStyle>
          <a:p>
            <a:pPr>
              <a:defRPr/>
            </a:pPr>
            <a:r>
              <a:rPr lang="en-US"/>
              <a:t>WGCV, GPC-2009</a:t>
            </a:r>
          </a:p>
        </p:txBody>
      </p:sp>
      <p:sp>
        <p:nvSpPr>
          <p:cNvPr id="1434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cs typeface="+mn-cs"/>
              </a:defRPr>
            </a:lvl1pPr>
          </a:lstStyle>
          <a:p>
            <a:pPr>
              <a:defRPr/>
            </a:pPr>
            <a:fld id="{4F6ADF48-8E44-46AD-91B2-38F4DB53F182}" type="slidenum">
              <a:rPr lang="en-US"/>
              <a:pPr>
                <a:defRPr/>
              </a:pPr>
              <a:t>‹#›</a:t>
            </a:fld>
            <a:endParaRPr lang="en-US"/>
          </a:p>
        </p:txBody>
      </p:sp>
      <p:sp>
        <p:nvSpPr>
          <p:cNvPr id="14344" name="Line 8"/>
          <p:cNvSpPr>
            <a:spLocks noChangeShapeType="1"/>
          </p:cNvSpPr>
          <p:nvPr/>
        </p:nvSpPr>
        <p:spPr bwMode="auto">
          <a:xfrm>
            <a:off x="0" y="1066800"/>
            <a:ext cx="9144000" cy="0"/>
          </a:xfrm>
          <a:prstGeom prst="line">
            <a:avLst/>
          </a:prstGeom>
          <a:noFill/>
          <a:ln w="38100">
            <a:solidFill>
              <a:srgbClr val="B40000"/>
            </a:solidFill>
            <a:round/>
            <a:headEnd/>
            <a:tailEnd/>
          </a:ln>
          <a:effectLst/>
        </p:spPr>
        <p:txBody>
          <a:bodyPr/>
          <a:lstStyle/>
          <a:p>
            <a:pPr fontAlgn="auto">
              <a:spcBef>
                <a:spcPts val="0"/>
              </a:spcBef>
              <a:spcAft>
                <a:spcPts val="0"/>
              </a:spcAft>
              <a:defRPr/>
            </a:pPr>
            <a:endParaRPr lang="en-US">
              <a:latin typeface="+mn-lt"/>
              <a:cs typeface="+mn-cs"/>
            </a:endParaRPr>
          </a:p>
        </p:txBody>
      </p:sp>
      <p:pic>
        <p:nvPicPr>
          <p:cNvPr id="2057" name="Picture 9" descr="Mano_IISc_Logo1"/>
          <p:cNvPicPr>
            <a:picLocks noChangeAspect="1" noChangeArrowheads="1"/>
          </p:cNvPicPr>
          <p:nvPr/>
        </p:nvPicPr>
        <p:blipFill>
          <a:blip r:embed="rId14">
            <a:clrChange>
              <a:clrFrom>
                <a:srgbClr val="000000"/>
              </a:clrFrom>
              <a:clrTo>
                <a:srgbClr val="000000">
                  <a:alpha val="0"/>
                </a:srgbClr>
              </a:clrTo>
            </a:clrChange>
          </a:blip>
          <a:srcRect/>
          <a:stretch>
            <a:fillRect/>
          </a:stretch>
        </p:blipFill>
        <p:spPr bwMode="auto">
          <a:xfrm>
            <a:off x="7924800" y="76200"/>
            <a:ext cx="1219200" cy="914400"/>
          </a:xfrm>
          <a:prstGeom prst="rect">
            <a:avLst/>
          </a:prstGeom>
          <a:noFill/>
          <a:ln w="9525">
            <a:noFill/>
            <a:miter lim="800000"/>
            <a:headEnd/>
            <a:tailEnd/>
          </a:ln>
        </p:spPr>
      </p:pic>
      <p:pic>
        <p:nvPicPr>
          <p:cNvPr id="2058" name="Picture 10" descr="Mano_IISc_Logo1"/>
          <p:cNvPicPr>
            <a:picLocks noChangeAspect="1" noChangeArrowheads="1"/>
          </p:cNvPicPr>
          <p:nvPr userDrawn="1"/>
        </p:nvPicPr>
        <p:blipFill>
          <a:blip r:embed="rId14">
            <a:clrChange>
              <a:clrFrom>
                <a:srgbClr val="000000"/>
              </a:clrFrom>
              <a:clrTo>
                <a:srgbClr val="000000">
                  <a:alpha val="0"/>
                </a:srgbClr>
              </a:clrTo>
            </a:clrChange>
          </a:blip>
          <a:srcRect/>
          <a:stretch>
            <a:fillRect/>
          </a:stretch>
        </p:blipFill>
        <p:spPr bwMode="auto">
          <a:xfrm>
            <a:off x="7924800" y="76200"/>
            <a:ext cx="1219200" cy="914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7"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cs typeface="Arial" charset="0"/>
        </a:defRPr>
      </a:lvl2pPr>
      <a:lvl3pPr algn="l" rtl="0" eaLnBrk="0" fontAlgn="base" hangingPunct="0">
        <a:spcBef>
          <a:spcPct val="0"/>
        </a:spcBef>
        <a:spcAft>
          <a:spcPct val="0"/>
        </a:spcAft>
        <a:defRPr sz="2800">
          <a:solidFill>
            <a:schemeClr val="bg1"/>
          </a:solidFill>
          <a:latin typeface="Verdana" pitchFamily="34" charset="0"/>
          <a:cs typeface="Arial" charset="0"/>
        </a:defRPr>
      </a:lvl3pPr>
      <a:lvl4pPr algn="l" rtl="0" eaLnBrk="0" fontAlgn="base" hangingPunct="0">
        <a:spcBef>
          <a:spcPct val="0"/>
        </a:spcBef>
        <a:spcAft>
          <a:spcPct val="0"/>
        </a:spcAft>
        <a:defRPr sz="2800">
          <a:solidFill>
            <a:schemeClr val="bg1"/>
          </a:solidFill>
          <a:latin typeface="Verdana" pitchFamily="34" charset="0"/>
          <a:cs typeface="Arial" charset="0"/>
        </a:defRPr>
      </a:lvl4pPr>
      <a:lvl5pPr algn="l" rtl="0" eaLnBrk="0" fontAlgn="base" hangingPunct="0">
        <a:spcBef>
          <a:spcPct val="0"/>
        </a:spcBef>
        <a:spcAft>
          <a:spcPct val="0"/>
        </a:spcAft>
        <a:defRPr sz="2800">
          <a:solidFill>
            <a:schemeClr val="bg1"/>
          </a:solidFill>
          <a:latin typeface="Verdana" pitchFamily="34" charset="0"/>
          <a:cs typeface="Arial" charset="0"/>
        </a:defRPr>
      </a:lvl5pPr>
      <a:lvl6pPr marL="457200" algn="l" rtl="0" fontAlgn="base">
        <a:spcBef>
          <a:spcPct val="0"/>
        </a:spcBef>
        <a:spcAft>
          <a:spcPct val="0"/>
        </a:spcAft>
        <a:defRPr sz="2800">
          <a:solidFill>
            <a:schemeClr val="bg1"/>
          </a:solidFill>
          <a:latin typeface="Verdana" pitchFamily="34" charset="0"/>
          <a:cs typeface="Arial" charset="0"/>
        </a:defRPr>
      </a:lvl6pPr>
      <a:lvl7pPr marL="914400" algn="l" rtl="0" fontAlgn="base">
        <a:spcBef>
          <a:spcPct val="0"/>
        </a:spcBef>
        <a:spcAft>
          <a:spcPct val="0"/>
        </a:spcAft>
        <a:defRPr sz="2800">
          <a:solidFill>
            <a:schemeClr val="bg1"/>
          </a:solidFill>
          <a:latin typeface="Verdana" pitchFamily="34" charset="0"/>
          <a:cs typeface="Arial" charset="0"/>
        </a:defRPr>
      </a:lvl7pPr>
      <a:lvl8pPr marL="1371600" algn="l" rtl="0" fontAlgn="base">
        <a:spcBef>
          <a:spcPct val="0"/>
        </a:spcBef>
        <a:spcAft>
          <a:spcPct val="0"/>
        </a:spcAft>
        <a:defRPr sz="2800">
          <a:solidFill>
            <a:schemeClr val="bg1"/>
          </a:solidFill>
          <a:latin typeface="Verdana" pitchFamily="34" charset="0"/>
          <a:cs typeface="Arial" charset="0"/>
        </a:defRPr>
      </a:lvl8pPr>
      <a:lvl9pPr marL="1828800" algn="l" rtl="0" fontAlgn="base">
        <a:spcBef>
          <a:spcPct val="0"/>
        </a:spcBef>
        <a:spcAft>
          <a:spcPct val="0"/>
        </a:spcAft>
        <a:defRPr sz="2800">
          <a:solidFill>
            <a:schemeClr val="bg1"/>
          </a:solidFill>
          <a:latin typeface="Verdana" pitchFamily="34"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0.wav"/><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1.wav"/><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3.png"/><Relationship Id="rId4" Type="http://schemas.openxmlformats.org/officeDocument/2006/relationships/hyperlink" Target="mailto:jlakshmi@serc.iisc.ernet.in"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7.wav"/><Relationship Id="rId5"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8.wav"/><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p:txBody>
          <a:bodyPr/>
          <a:lstStyle/>
          <a:p>
            <a:r>
              <a:rPr lang="en-US" smtClean="0"/>
              <a:t>I/O Device Virtualization in the multi-core era, a QoS Perspective.</a:t>
            </a:r>
          </a:p>
        </p:txBody>
      </p:sp>
      <p:sp>
        <p:nvSpPr>
          <p:cNvPr id="5123" name="Subtitle 2"/>
          <p:cNvSpPr>
            <a:spLocks noGrp="1"/>
          </p:cNvSpPr>
          <p:nvPr>
            <p:ph type="subTitle" idx="1"/>
          </p:nvPr>
        </p:nvSpPr>
        <p:spPr/>
        <p:txBody>
          <a:bodyPr/>
          <a:lstStyle/>
          <a:p>
            <a:r>
              <a:rPr lang="en-US" smtClean="0"/>
              <a:t>CADlab </a:t>
            </a:r>
          </a:p>
          <a:p>
            <a:r>
              <a:rPr lang="en-US" smtClean="0"/>
              <a:t>SERC, IISc</a:t>
            </a:r>
          </a:p>
          <a:p>
            <a:r>
              <a:rPr lang="en-US" smtClean="0"/>
              <a:t>Bangalore-12, India.</a:t>
            </a:r>
          </a:p>
        </p:txBody>
      </p:sp>
      <p:sp>
        <p:nvSpPr>
          <p:cNvPr id="4" name="Footer Placeholder 3"/>
          <p:cNvSpPr>
            <a:spLocks noGrp="1"/>
          </p:cNvSpPr>
          <p:nvPr>
            <p:ph type="ftr" sz="quarter" idx="11"/>
          </p:nvPr>
        </p:nvSpPr>
        <p:spPr/>
        <p:txBody>
          <a:bodyPr/>
          <a:lstStyle/>
          <a:p>
            <a:pPr>
              <a:defRPr/>
            </a:pPr>
            <a:r>
              <a:rPr lang="en-US"/>
              <a:t>WGCV, GPC-2009</a:t>
            </a:r>
          </a:p>
        </p:txBody>
      </p:sp>
      <p:pic>
        <p:nvPicPr>
          <p:cNvPr id="7" name="~PP126.WAV">
            <a:hlinkClick r:id="" action="ppaction://media"/>
          </p:cNvPr>
          <p:cNvPicPr>
            <a:picLocks noRot="1" noChangeAspect="1"/>
          </p:cNvPicPr>
          <p:nvPr>
            <a:wavAudioFile r:embed="rId1" name="~PP126.WAV"/>
          </p:nvPr>
        </p:nvPicPr>
        <p:blipFill>
          <a:blip r:embed="rId4"/>
          <a:stretch>
            <a:fillRect/>
          </a:stretch>
        </p:blipFill>
        <p:spPr>
          <a:xfrm>
            <a:off x="8724900" y="6438900"/>
            <a:ext cx="304800" cy="304800"/>
          </a:xfrm>
          <a:prstGeom prst="rect">
            <a:avLst/>
          </a:prstGeom>
        </p:spPr>
      </p:pic>
    </p:spTree>
  </p:cSld>
  <p:clrMapOvr>
    <a:masterClrMapping/>
  </p:clrMapOvr>
  <p:transition advTm="258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Architecture Evaluation</a:t>
            </a:r>
          </a:p>
        </p:txBody>
      </p:sp>
      <p:sp>
        <p:nvSpPr>
          <p:cNvPr id="14339" name="Content Placeholder 2"/>
          <p:cNvSpPr>
            <a:spLocks noGrp="1"/>
          </p:cNvSpPr>
          <p:nvPr>
            <p:ph idx="1"/>
          </p:nvPr>
        </p:nvSpPr>
        <p:spPr/>
        <p:txBody>
          <a:bodyPr/>
          <a:lstStyle/>
          <a:p>
            <a:pPr algn="just"/>
            <a:r>
              <a:rPr lang="en-US" smtClean="0"/>
              <a:t>We evaluate the proposed architecture for multi-core servers for the following reasons:</a:t>
            </a:r>
          </a:p>
          <a:p>
            <a:pPr lvl="1" algn="just"/>
            <a:r>
              <a:rPr lang="en-US" smtClean="0"/>
              <a:t>consolidation ratios are expected to be higher for such systems.</a:t>
            </a:r>
          </a:p>
          <a:p>
            <a:pPr lvl="1" algn="just"/>
            <a:r>
              <a:rPr lang="en-US" smtClean="0"/>
              <a:t>due to many VMs sharing an I/O device, device sharing issues become critical as device utilization is pushed to its limits.</a:t>
            </a:r>
          </a:p>
        </p:txBody>
      </p:sp>
      <p:sp>
        <p:nvSpPr>
          <p:cNvPr id="4" name="Footer Placeholder 3"/>
          <p:cNvSpPr>
            <a:spLocks noGrp="1"/>
          </p:cNvSpPr>
          <p:nvPr>
            <p:ph type="ftr" sz="quarter" idx="11"/>
          </p:nvPr>
        </p:nvSpPr>
        <p:spPr/>
        <p:txBody>
          <a:bodyPr/>
          <a:lstStyle/>
          <a:p>
            <a:pPr>
              <a:defRPr/>
            </a:pPr>
            <a:r>
              <a:rPr lang="en-US"/>
              <a:t>WGCV, GPC-2009</a:t>
            </a:r>
          </a:p>
        </p:txBody>
      </p:sp>
      <p:pic>
        <p:nvPicPr>
          <p:cNvPr id="7" name="~PP4038.WAV">
            <a:hlinkClick r:id="" action="ppaction://media"/>
          </p:cNvPr>
          <p:cNvPicPr>
            <a:picLocks noRot="1" noChangeAspect="1"/>
          </p:cNvPicPr>
          <p:nvPr>
            <a:wavAudioFile r:embed="rId1" name="~PP4038.WAV"/>
          </p:nvPr>
        </p:nvPicPr>
        <p:blipFill>
          <a:blip r:embed="rId4"/>
          <a:stretch>
            <a:fillRect/>
          </a:stretch>
        </p:blipFill>
        <p:spPr>
          <a:xfrm>
            <a:off x="8724900" y="6438900"/>
            <a:ext cx="304800" cy="304800"/>
          </a:xfrm>
          <a:prstGeom prst="rect">
            <a:avLst/>
          </a:prstGeom>
        </p:spPr>
      </p:pic>
    </p:spTree>
  </p:cSld>
  <p:clrMapOvr>
    <a:masterClrMapping/>
  </p:clrMapOvr>
  <p:transition advTm="537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Architecture Evaluation</a:t>
            </a:r>
          </a:p>
        </p:txBody>
      </p:sp>
      <p:pic>
        <p:nvPicPr>
          <p:cNvPr id="15363" name="Picture 3" descr="xen-mc-tput-validate.png"/>
          <p:cNvPicPr>
            <a:picLocks noChangeAspect="1"/>
          </p:cNvPicPr>
          <p:nvPr/>
        </p:nvPicPr>
        <p:blipFill>
          <a:blip r:embed="rId4"/>
          <a:srcRect/>
          <a:stretch>
            <a:fillRect/>
          </a:stretch>
        </p:blipFill>
        <p:spPr bwMode="auto">
          <a:xfrm>
            <a:off x="0" y="1143000"/>
            <a:ext cx="3886200" cy="4648200"/>
          </a:xfrm>
          <a:prstGeom prst="rect">
            <a:avLst/>
          </a:prstGeom>
          <a:noFill/>
          <a:ln w="9525">
            <a:noFill/>
            <a:miter lim="800000"/>
            <a:headEnd/>
            <a:tailEnd/>
          </a:ln>
        </p:spPr>
      </p:pic>
      <p:pic>
        <p:nvPicPr>
          <p:cNvPr id="15364" name="Picture 4" descr="xen-modarch-tput.png"/>
          <p:cNvPicPr>
            <a:picLocks noChangeAspect="1"/>
          </p:cNvPicPr>
          <p:nvPr/>
        </p:nvPicPr>
        <p:blipFill>
          <a:blip r:embed="rId5"/>
          <a:srcRect/>
          <a:stretch>
            <a:fillRect/>
          </a:stretch>
        </p:blipFill>
        <p:spPr bwMode="auto">
          <a:xfrm>
            <a:off x="4724400" y="1143000"/>
            <a:ext cx="3886200" cy="4572000"/>
          </a:xfrm>
          <a:prstGeom prst="rect">
            <a:avLst/>
          </a:prstGeom>
          <a:noFill/>
          <a:ln w="9525">
            <a:noFill/>
            <a:miter lim="800000"/>
            <a:headEnd/>
            <a:tailEnd/>
          </a:ln>
        </p:spPr>
      </p:pic>
      <p:sp>
        <p:nvSpPr>
          <p:cNvPr id="15365" name="TextBox 5"/>
          <p:cNvSpPr txBox="1">
            <a:spLocks noChangeArrowheads="1"/>
          </p:cNvSpPr>
          <p:nvPr/>
        </p:nvSpPr>
        <p:spPr bwMode="auto">
          <a:xfrm>
            <a:off x="152400" y="5715000"/>
            <a:ext cx="3810000" cy="923925"/>
          </a:xfrm>
          <a:prstGeom prst="rect">
            <a:avLst/>
          </a:prstGeom>
          <a:noFill/>
          <a:ln w="9525">
            <a:noFill/>
            <a:miter lim="800000"/>
            <a:headEnd/>
            <a:tailEnd/>
          </a:ln>
        </p:spPr>
        <p:txBody>
          <a:bodyPr>
            <a:spAutoFit/>
          </a:bodyPr>
          <a:lstStyle/>
          <a:p>
            <a:pPr algn="just"/>
            <a:r>
              <a:rPr lang="en-US" dirty="0"/>
              <a:t>Max. Achievable Throughput on existing </a:t>
            </a:r>
            <a:r>
              <a:rPr lang="en-US" dirty="0" err="1"/>
              <a:t>Xen</a:t>
            </a:r>
            <a:r>
              <a:rPr lang="en-US" dirty="0"/>
              <a:t> architecture with each VM pinned to an independent core.</a:t>
            </a:r>
          </a:p>
        </p:txBody>
      </p:sp>
      <p:sp>
        <p:nvSpPr>
          <p:cNvPr id="15366" name="TextBox 6"/>
          <p:cNvSpPr txBox="1">
            <a:spLocks noChangeArrowheads="1"/>
          </p:cNvSpPr>
          <p:nvPr/>
        </p:nvSpPr>
        <p:spPr bwMode="auto">
          <a:xfrm>
            <a:off x="4876800" y="5638800"/>
            <a:ext cx="3810000" cy="923925"/>
          </a:xfrm>
          <a:prstGeom prst="rect">
            <a:avLst/>
          </a:prstGeom>
          <a:noFill/>
          <a:ln w="9525">
            <a:noFill/>
            <a:miter lim="800000"/>
            <a:headEnd/>
            <a:tailEnd/>
          </a:ln>
        </p:spPr>
        <p:txBody>
          <a:bodyPr>
            <a:spAutoFit/>
          </a:bodyPr>
          <a:lstStyle/>
          <a:p>
            <a:pPr algn="just"/>
            <a:r>
              <a:rPr lang="en-US" dirty="0"/>
              <a:t>Max. Achievable Throughput on Proposed architecture with each VM pinned to an independent core.</a:t>
            </a:r>
          </a:p>
        </p:txBody>
      </p:sp>
      <p:sp>
        <p:nvSpPr>
          <p:cNvPr id="7" name="Footer Placeholder 6"/>
          <p:cNvSpPr>
            <a:spLocks noGrp="1"/>
          </p:cNvSpPr>
          <p:nvPr>
            <p:ph type="ftr" sz="quarter" idx="11"/>
          </p:nvPr>
        </p:nvSpPr>
        <p:spPr/>
        <p:txBody>
          <a:bodyPr/>
          <a:lstStyle/>
          <a:p>
            <a:pPr>
              <a:defRPr/>
            </a:pPr>
            <a:r>
              <a:rPr lang="en-US"/>
              <a:t>WGCV, GPC-2009</a:t>
            </a:r>
          </a:p>
        </p:txBody>
      </p:sp>
      <p:pic>
        <p:nvPicPr>
          <p:cNvPr id="10" name="~PP2136.WAV">
            <a:hlinkClick r:id="" action="ppaction://media"/>
          </p:cNvPr>
          <p:cNvPicPr>
            <a:picLocks noRot="1" noChangeAspect="1"/>
          </p:cNvPicPr>
          <p:nvPr>
            <a:wavAudioFile r:embed="rId1" name="~PP2136.WAV"/>
          </p:nvPr>
        </p:nvPicPr>
        <p:blipFill>
          <a:blip r:embed="rId6"/>
          <a:stretch>
            <a:fillRect/>
          </a:stretch>
        </p:blipFill>
        <p:spPr>
          <a:xfrm>
            <a:off x="8724900" y="6438900"/>
            <a:ext cx="304800" cy="304800"/>
          </a:xfrm>
          <a:prstGeom prst="rect">
            <a:avLst/>
          </a:prstGeom>
        </p:spPr>
      </p:pic>
    </p:spTree>
  </p:cSld>
  <p:clrMapOvr>
    <a:masterClrMapping/>
  </p:clrMapOvr>
  <p:transition advTm="457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Architecture Evaluation</a:t>
            </a:r>
          </a:p>
        </p:txBody>
      </p:sp>
      <p:pic>
        <p:nvPicPr>
          <p:cNvPr id="16387" name="Picture 3" descr="xen-mc-cpuutil-validate.png"/>
          <p:cNvPicPr>
            <a:picLocks noChangeAspect="1"/>
          </p:cNvPicPr>
          <p:nvPr/>
        </p:nvPicPr>
        <p:blipFill>
          <a:blip r:embed="rId4"/>
          <a:srcRect/>
          <a:stretch>
            <a:fillRect/>
          </a:stretch>
        </p:blipFill>
        <p:spPr bwMode="auto">
          <a:xfrm>
            <a:off x="152400" y="1371600"/>
            <a:ext cx="4114800" cy="4191000"/>
          </a:xfrm>
          <a:prstGeom prst="rect">
            <a:avLst/>
          </a:prstGeom>
          <a:noFill/>
          <a:ln w="9525">
            <a:noFill/>
            <a:miter lim="800000"/>
            <a:headEnd/>
            <a:tailEnd/>
          </a:ln>
        </p:spPr>
      </p:pic>
      <p:pic>
        <p:nvPicPr>
          <p:cNvPr id="16388" name="Picture 4" descr="xen-modarch-cpuutil.png"/>
          <p:cNvPicPr>
            <a:picLocks noChangeAspect="1"/>
          </p:cNvPicPr>
          <p:nvPr/>
        </p:nvPicPr>
        <p:blipFill>
          <a:blip r:embed="rId5"/>
          <a:srcRect/>
          <a:stretch>
            <a:fillRect/>
          </a:stretch>
        </p:blipFill>
        <p:spPr bwMode="auto">
          <a:xfrm>
            <a:off x="4876800" y="1371600"/>
            <a:ext cx="3962400" cy="4114800"/>
          </a:xfrm>
          <a:prstGeom prst="rect">
            <a:avLst/>
          </a:prstGeom>
          <a:noFill/>
          <a:ln w="9525">
            <a:noFill/>
            <a:miter lim="800000"/>
            <a:headEnd/>
            <a:tailEnd/>
          </a:ln>
        </p:spPr>
      </p:pic>
      <p:sp>
        <p:nvSpPr>
          <p:cNvPr id="16389" name="TextBox 5"/>
          <p:cNvSpPr txBox="1">
            <a:spLocks noChangeArrowheads="1"/>
          </p:cNvSpPr>
          <p:nvPr/>
        </p:nvSpPr>
        <p:spPr bwMode="auto">
          <a:xfrm>
            <a:off x="304800" y="5562600"/>
            <a:ext cx="3962400" cy="923925"/>
          </a:xfrm>
          <a:prstGeom prst="rect">
            <a:avLst/>
          </a:prstGeom>
          <a:noFill/>
          <a:ln w="9525">
            <a:noFill/>
            <a:miter lim="800000"/>
            <a:headEnd/>
            <a:tailEnd/>
          </a:ln>
        </p:spPr>
        <p:txBody>
          <a:bodyPr>
            <a:spAutoFit/>
          </a:bodyPr>
          <a:lstStyle/>
          <a:p>
            <a:pPr algn="just"/>
            <a:r>
              <a:rPr lang="en-US" dirty="0"/>
              <a:t>%CPU </a:t>
            </a:r>
            <a:r>
              <a:rPr lang="en-US" dirty="0" err="1"/>
              <a:t>Utilisation</a:t>
            </a:r>
            <a:r>
              <a:rPr lang="en-US" dirty="0"/>
              <a:t> for existing </a:t>
            </a:r>
            <a:r>
              <a:rPr lang="en-US" dirty="0" err="1"/>
              <a:t>Xen</a:t>
            </a:r>
            <a:r>
              <a:rPr lang="en-US" dirty="0"/>
              <a:t> Architecture with each VM and the IDD pinned to independent cores.</a:t>
            </a:r>
          </a:p>
        </p:txBody>
      </p:sp>
      <p:sp>
        <p:nvSpPr>
          <p:cNvPr id="16390" name="TextBox 6"/>
          <p:cNvSpPr txBox="1">
            <a:spLocks noChangeArrowheads="1"/>
          </p:cNvSpPr>
          <p:nvPr/>
        </p:nvSpPr>
        <p:spPr bwMode="auto">
          <a:xfrm>
            <a:off x="4953000" y="5562600"/>
            <a:ext cx="3962400" cy="923925"/>
          </a:xfrm>
          <a:prstGeom prst="rect">
            <a:avLst/>
          </a:prstGeom>
          <a:noFill/>
          <a:ln w="9525">
            <a:noFill/>
            <a:miter lim="800000"/>
            <a:headEnd/>
            <a:tailEnd/>
          </a:ln>
        </p:spPr>
        <p:txBody>
          <a:bodyPr>
            <a:spAutoFit/>
          </a:bodyPr>
          <a:lstStyle/>
          <a:p>
            <a:pPr algn="just"/>
            <a:r>
              <a:rPr lang="en-US" dirty="0"/>
              <a:t>%CPU </a:t>
            </a:r>
            <a:r>
              <a:rPr lang="en-US" dirty="0" err="1"/>
              <a:t>Utilisation</a:t>
            </a:r>
            <a:r>
              <a:rPr lang="en-US" dirty="0"/>
              <a:t> for Proposed Architecture with each VM and the IDD pinned to independent cores.</a:t>
            </a:r>
          </a:p>
        </p:txBody>
      </p:sp>
      <p:sp>
        <p:nvSpPr>
          <p:cNvPr id="7" name="Footer Placeholder 6"/>
          <p:cNvSpPr>
            <a:spLocks noGrp="1"/>
          </p:cNvSpPr>
          <p:nvPr>
            <p:ph type="ftr" sz="quarter" idx="11"/>
          </p:nvPr>
        </p:nvSpPr>
        <p:spPr/>
        <p:txBody>
          <a:bodyPr/>
          <a:lstStyle/>
          <a:p>
            <a:pPr>
              <a:defRPr/>
            </a:pPr>
            <a:r>
              <a:rPr lang="en-US"/>
              <a:t>WGCV, GPC-2009</a:t>
            </a:r>
          </a:p>
        </p:txBody>
      </p:sp>
      <p:pic>
        <p:nvPicPr>
          <p:cNvPr id="11" name="~PP812.WAV">
            <a:hlinkClick r:id="" action="ppaction://media"/>
          </p:cNvPr>
          <p:cNvPicPr>
            <a:picLocks noRot="1" noChangeAspect="1"/>
          </p:cNvPicPr>
          <p:nvPr>
            <a:wavAudioFile r:embed="rId1" name="~PP812.WAV"/>
          </p:nvPr>
        </p:nvPicPr>
        <p:blipFill>
          <a:blip r:embed="rId6"/>
          <a:stretch>
            <a:fillRect/>
          </a:stretch>
        </p:blipFill>
        <p:spPr>
          <a:xfrm>
            <a:off x="8724900" y="6438900"/>
            <a:ext cx="304800" cy="304800"/>
          </a:xfrm>
          <a:prstGeom prst="rect">
            <a:avLst/>
          </a:prstGeom>
        </p:spPr>
      </p:pic>
    </p:spTree>
  </p:cSld>
  <p:clrMapOvr>
    <a:masterClrMapping/>
  </p:clrMapOvr>
  <p:transition advTm="750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Ongoing work and Future plans</a:t>
            </a:r>
          </a:p>
        </p:txBody>
      </p:sp>
      <p:sp>
        <p:nvSpPr>
          <p:cNvPr id="17411" name="Content Placeholder 2"/>
          <p:cNvSpPr>
            <a:spLocks noGrp="1"/>
          </p:cNvSpPr>
          <p:nvPr>
            <p:ph idx="1"/>
          </p:nvPr>
        </p:nvSpPr>
        <p:spPr/>
        <p:txBody>
          <a:bodyPr/>
          <a:lstStyle/>
          <a:p>
            <a:pPr algn="just"/>
            <a:r>
              <a:rPr lang="en-US" smtClean="0"/>
              <a:t>As of this paper the basic architecture evaluation was completed and the results are encouraging.</a:t>
            </a:r>
          </a:p>
          <a:p>
            <a:pPr algn="just"/>
            <a:r>
              <a:rPr lang="en-US" smtClean="0"/>
              <a:t>The proposed architecture exhibits the property of scalability for I/O device sharing.</a:t>
            </a:r>
          </a:p>
          <a:p>
            <a:pPr algn="just"/>
            <a:r>
              <a:rPr lang="en-US" smtClean="0"/>
              <a:t>Currently, study of using reconfigurable device partitions for generating virtual device interfaces is underway. This study is to establish the effectiveness of device level QoS hooks on the achievable application throughput.</a:t>
            </a:r>
          </a:p>
        </p:txBody>
      </p:sp>
      <p:sp>
        <p:nvSpPr>
          <p:cNvPr id="4" name="Footer Placeholder 3"/>
          <p:cNvSpPr>
            <a:spLocks noGrp="1"/>
          </p:cNvSpPr>
          <p:nvPr>
            <p:ph type="ftr" sz="quarter" idx="11"/>
          </p:nvPr>
        </p:nvSpPr>
        <p:spPr/>
        <p:txBody>
          <a:bodyPr/>
          <a:lstStyle/>
          <a:p>
            <a:pPr>
              <a:defRPr/>
            </a:pPr>
            <a:r>
              <a:rPr lang="en-US"/>
              <a:t>WGCV, GPC-2009</a:t>
            </a:r>
          </a:p>
        </p:txBody>
      </p:sp>
      <p:pic>
        <p:nvPicPr>
          <p:cNvPr id="8" name="~PP1377.WAV">
            <a:hlinkClick r:id="" action="ppaction://media"/>
          </p:cNvPr>
          <p:cNvPicPr>
            <a:picLocks noRot="1" noChangeAspect="1"/>
          </p:cNvPicPr>
          <p:nvPr>
            <a:wavAudioFile r:embed="rId1" name="~PP1377.WAV"/>
          </p:nvPr>
        </p:nvPicPr>
        <p:blipFill>
          <a:blip r:embed="rId4"/>
          <a:stretch>
            <a:fillRect/>
          </a:stretch>
        </p:blipFill>
        <p:spPr>
          <a:xfrm>
            <a:off x="8724900" y="6438900"/>
            <a:ext cx="304800" cy="304800"/>
          </a:xfrm>
          <a:prstGeom prst="rect">
            <a:avLst/>
          </a:prstGeom>
        </p:spPr>
      </p:pic>
    </p:spTree>
  </p:cSld>
  <p:clrMapOvr>
    <a:masterClrMapping/>
  </p:clrMapOvr>
  <p:transition advTm="233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Conclusion</a:t>
            </a:r>
          </a:p>
        </p:txBody>
      </p:sp>
      <p:sp>
        <p:nvSpPr>
          <p:cNvPr id="18435" name="Content Placeholder 2"/>
          <p:cNvSpPr>
            <a:spLocks noGrp="1"/>
          </p:cNvSpPr>
          <p:nvPr>
            <p:ph idx="1"/>
          </p:nvPr>
        </p:nvSpPr>
        <p:spPr/>
        <p:txBody>
          <a:bodyPr/>
          <a:lstStyle/>
          <a:p>
            <a:pPr algn="just"/>
            <a:r>
              <a:rPr lang="en-US" smtClean="0"/>
              <a:t>In this paper we have illustrated the problems with I/O Device virtualization wherein the I/O devices are unaware that they are being virtualized.</a:t>
            </a:r>
          </a:p>
          <a:p>
            <a:pPr algn="just"/>
            <a:r>
              <a:rPr lang="en-US" smtClean="0"/>
              <a:t>We proposed an extension to the PCI-SIG IOV architecture with a view to support device level QoS hooks.</a:t>
            </a:r>
          </a:p>
          <a:p>
            <a:pPr algn="just"/>
            <a:r>
              <a:rPr lang="en-US" smtClean="0"/>
              <a:t>We demonstrated the initial results of the proposed architecture evaluation to be encouraging.</a:t>
            </a:r>
          </a:p>
        </p:txBody>
      </p:sp>
      <p:sp>
        <p:nvSpPr>
          <p:cNvPr id="4" name="Footer Placeholder 3"/>
          <p:cNvSpPr>
            <a:spLocks noGrp="1"/>
          </p:cNvSpPr>
          <p:nvPr>
            <p:ph type="ftr" sz="quarter" idx="11"/>
          </p:nvPr>
        </p:nvSpPr>
        <p:spPr/>
        <p:txBody>
          <a:bodyPr/>
          <a:lstStyle/>
          <a:p>
            <a:pPr>
              <a:defRPr/>
            </a:pPr>
            <a:r>
              <a:rPr lang="en-US"/>
              <a:t>WGCV, GPC-2009</a:t>
            </a:r>
          </a:p>
        </p:txBody>
      </p:sp>
      <p:pic>
        <p:nvPicPr>
          <p:cNvPr id="8" name="~PP64.WAV">
            <a:hlinkClick r:id="" action="ppaction://media"/>
          </p:cNvPr>
          <p:cNvPicPr>
            <a:picLocks noRot="1" noChangeAspect="1"/>
          </p:cNvPicPr>
          <p:nvPr>
            <a:wavAudioFile r:embed="rId1" name="~PP64.WAV"/>
          </p:nvPr>
        </p:nvPicPr>
        <p:blipFill>
          <a:blip r:embed="rId4"/>
          <a:stretch>
            <a:fillRect/>
          </a:stretch>
        </p:blipFill>
        <p:spPr>
          <a:xfrm>
            <a:off x="8724900" y="6438900"/>
            <a:ext cx="304800" cy="304800"/>
          </a:xfrm>
          <a:prstGeom prst="rect">
            <a:avLst/>
          </a:prstGeom>
        </p:spPr>
      </p:pic>
    </p:spTree>
  </p:cSld>
  <p:clrMapOvr>
    <a:masterClrMapping/>
  </p:clrMapOvr>
  <p:transition advTm="254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457200" y="1143000"/>
            <a:ext cx="8229600" cy="4525963"/>
          </a:xfrm>
        </p:spPr>
        <p:txBody>
          <a:bodyPr/>
          <a:lstStyle/>
          <a:p>
            <a:pPr algn="ctr">
              <a:buFontTx/>
              <a:buNone/>
            </a:pPr>
            <a:endParaRPr lang="en-US" smtClean="0"/>
          </a:p>
          <a:p>
            <a:pPr algn="ctr">
              <a:buFontTx/>
              <a:buNone/>
            </a:pPr>
            <a:endParaRPr lang="en-US" smtClean="0"/>
          </a:p>
          <a:p>
            <a:pPr algn="ctr">
              <a:buFontTx/>
              <a:buNone/>
            </a:pPr>
            <a:endParaRPr lang="en-US" smtClean="0"/>
          </a:p>
          <a:p>
            <a:pPr algn="ctr">
              <a:buFontTx/>
              <a:buNone/>
            </a:pPr>
            <a:r>
              <a:rPr lang="en-US" smtClean="0"/>
              <a:t>I welcome your questions.</a:t>
            </a:r>
          </a:p>
          <a:p>
            <a:pPr algn="ctr">
              <a:buFontTx/>
              <a:buNone/>
            </a:pPr>
            <a:r>
              <a:rPr lang="en-US" smtClean="0"/>
              <a:t>Please mailto: </a:t>
            </a:r>
            <a:r>
              <a:rPr lang="en-US" smtClean="0">
                <a:hlinkClick r:id="rId4"/>
              </a:rPr>
              <a:t>jlakshmi@serc.iisc.ernet.in</a:t>
            </a:r>
            <a:endParaRPr lang="en-US" smtClean="0"/>
          </a:p>
          <a:p>
            <a:pPr algn="ctr">
              <a:buFontTx/>
              <a:buNone/>
            </a:pPr>
            <a:r>
              <a:rPr lang="en-US" smtClean="0"/>
              <a:t>Thankyou!</a:t>
            </a:r>
          </a:p>
        </p:txBody>
      </p:sp>
      <p:sp>
        <p:nvSpPr>
          <p:cNvPr id="3" name="Footer Placeholder 2"/>
          <p:cNvSpPr>
            <a:spLocks noGrp="1"/>
          </p:cNvSpPr>
          <p:nvPr>
            <p:ph type="ftr" sz="quarter" idx="11"/>
          </p:nvPr>
        </p:nvSpPr>
        <p:spPr/>
        <p:txBody>
          <a:bodyPr/>
          <a:lstStyle/>
          <a:p>
            <a:pPr>
              <a:defRPr/>
            </a:pPr>
            <a:r>
              <a:rPr lang="en-US"/>
              <a:t>WGCV, GPC-2009</a:t>
            </a:r>
          </a:p>
        </p:txBody>
      </p:sp>
      <p:pic>
        <p:nvPicPr>
          <p:cNvPr id="7" name="~PP2356.WAV">
            <a:hlinkClick r:id="" action="ppaction://media"/>
          </p:cNvPr>
          <p:cNvPicPr>
            <a:picLocks noRot="1" noChangeAspect="1"/>
          </p:cNvPicPr>
          <p:nvPr>
            <a:wavAudioFile r:embed="rId1" name="~PP2356.WAV"/>
          </p:nvPr>
        </p:nvPicPr>
        <p:blipFill>
          <a:blip r:embed="rId5"/>
          <a:stretch>
            <a:fillRect/>
          </a:stretch>
        </p:blipFill>
        <p:spPr>
          <a:xfrm>
            <a:off x="8724900" y="6438900"/>
            <a:ext cx="304800" cy="304800"/>
          </a:xfrm>
          <a:prstGeom prst="rect">
            <a:avLst/>
          </a:prstGeom>
        </p:spPr>
      </p:pic>
    </p:spTree>
  </p:cSld>
  <p:clrMapOvr>
    <a:masterClrMapping/>
  </p:clrMapOvr>
  <p:transition advTm="10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t>Outline</a:t>
            </a:r>
          </a:p>
        </p:txBody>
      </p:sp>
      <p:sp>
        <p:nvSpPr>
          <p:cNvPr id="3" name="Content Placeholder 2"/>
          <p:cNvSpPr>
            <a:spLocks noGrp="1"/>
          </p:cNvSpPr>
          <p:nvPr>
            <p:ph idx="1"/>
          </p:nvPr>
        </p:nvSpPr>
        <p:spPr/>
        <p:txBody>
          <a:bodyPr>
            <a:normAutofit lnSpcReduction="10000"/>
          </a:bodyPr>
          <a:lstStyle/>
          <a:p>
            <a:pPr>
              <a:defRPr/>
            </a:pPr>
            <a:r>
              <a:rPr lang="en-US" dirty="0" smtClean="0"/>
              <a:t>Motivation</a:t>
            </a:r>
          </a:p>
          <a:p>
            <a:pPr>
              <a:defRPr/>
            </a:pPr>
            <a:r>
              <a:rPr lang="en-US" dirty="0" smtClean="0"/>
              <a:t>Issues with I/O Device Virtualization in the context of multi-core systems.</a:t>
            </a:r>
          </a:p>
          <a:p>
            <a:pPr>
              <a:defRPr/>
            </a:pPr>
            <a:r>
              <a:rPr lang="en-US" dirty="0" smtClean="0"/>
              <a:t>Existing solutions – PCI-SIG IOV</a:t>
            </a:r>
          </a:p>
          <a:p>
            <a:pPr>
              <a:defRPr/>
            </a:pPr>
            <a:r>
              <a:rPr lang="en-US" dirty="0" smtClean="0"/>
              <a:t>Proposed Architecture for I/O Device (NIC) Virtualization</a:t>
            </a:r>
          </a:p>
          <a:p>
            <a:pPr>
              <a:defRPr/>
            </a:pPr>
            <a:r>
              <a:rPr lang="en-US" dirty="0" smtClean="0"/>
              <a:t>Workflow of network communication using proposed architecture</a:t>
            </a:r>
          </a:p>
          <a:p>
            <a:pPr>
              <a:defRPr/>
            </a:pPr>
            <a:r>
              <a:rPr lang="en-US" dirty="0" smtClean="0"/>
              <a:t>Architecture Evaluation using Layered Queuing Network Models</a:t>
            </a:r>
          </a:p>
          <a:p>
            <a:pPr>
              <a:defRPr/>
            </a:pPr>
            <a:r>
              <a:rPr lang="en-US" dirty="0" smtClean="0"/>
              <a:t>Ongoing work and Future plans</a:t>
            </a:r>
          </a:p>
          <a:p>
            <a:pPr>
              <a:defRPr/>
            </a:pPr>
            <a:r>
              <a:rPr lang="en-US" dirty="0" smtClean="0"/>
              <a:t>Conclusion</a:t>
            </a:r>
          </a:p>
        </p:txBody>
      </p:sp>
      <p:sp>
        <p:nvSpPr>
          <p:cNvPr id="4" name="Footer Placeholder 3"/>
          <p:cNvSpPr>
            <a:spLocks noGrp="1"/>
          </p:cNvSpPr>
          <p:nvPr>
            <p:ph type="ftr" sz="quarter" idx="11"/>
          </p:nvPr>
        </p:nvSpPr>
        <p:spPr/>
        <p:txBody>
          <a:bodyPr/>
          <a:lstStyle/>
          <a:p>
            <a:pPr>
              <a:defRPr/>
            </a:pPr>
            <a:r>
              <a:rPr lang="en-US"/>
              <a:t>WGCV, GPC-2009</a:t>
            </a:r>
          </a:p>
        </p:txBody>
      </p:sp>
      <p:pic>
        <p:nvPicPr>
          <p:cNvPr id="8" name="~PP3597.WAV">
            <a:hlinkClick r:id="" action="ppaction://media"/>
          </p:cNvPr>
          <p:cNvPicPr>
            <a:picLocks noRot="1" noChangeAspect="1"/>
          </p:cNvPicPr>
          <p:nvPr>
            <a:wavAudioFile r:embed="rId1" name="~PP3597.WAV"/>
          </p:nvPr>
        </p:nvPicPr>
        <p:blipFill>
          <a:blip r:embed="rId4"/>
          <a:stretch>
            <a:fillRect/>
          </a:stretch>
        </p:blipFill>
        <p:spPr>
          <a:xfrm>
            <a:off x="8724900" y="6438900"/>
            <a:ext cx="304800" cy="304800"/>
          </a:xfrm>
          <a:prstGeom prst="rect">
            <a:avLst/>
          </a:prstGeom>
        </p:spPr>
      </p:pic>
    </p:spTree>
  </p:cSld>
  <p:clrMapOvr>
    <a:masterClrMapping/>
  </p:clrMapOvr>
  <p:transition advTm="573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Motivation</a:t>
            </a:r>
          </a:p>
        </p:txBody>
      </p:sp>
      <p:sp>
        <p:nvSpPr>
          <p:cNvPr id="7171" name="Content Placeholder 2"/>
          <p:cNvSpPr>
            <a:spLocks noGrp="1"/>
          </p:cNvSpPr>
          <p:nvPr>
            <p:ph idx="1"/>
          </p:nvPr>
        </p:nvSpPr>
        <p:spPr/>
        <p:txBody>
          <a:bodyPr/>
          <a:lstStyle/>
          <a:p>
            <a:pPr algn="just"/>
            <a:r>
              <a:rPr lang="en-US" smtClean="0"/>
              <a:t>In consolidated multi-core virtualized servers, there is abundance of processors when compared to I/O devices.</a:t>
            </a:r>
          </a:p>
          <a:p>
            <a:pPr algn="just"/>
            <a:r>
              <a:rPr lang="en-US" smtClean="0"/>
              <a:t>While consolidating Enterprise Workloads, this leads to many virtual machines sharing a single I/O device.</a:t>
            </a:r>
          </a:p>
          <a:p>
            <a:pPr algn="just"/>
            <a:r>
              <a:rPr lang="en-US" smtClean="0"/>
              <a:t>In non-virtualized servers itself, the serialization of I/O device access has high service time which disallows complete device utilization while sharing.</a:t>
            </a:r>
          </a:p>
          <a:p>
            <a:pPr algn="just"/>
            <a:r>
              <a:rPr lang="en-US" smtClean="0"/>
              <a:t>Virtualization adds latency to this access path because of one more layer of redirection.</a:t>
            </a:r>
          </a:p>
        </p:txBody>
      </p:sp>
      <p:sp>
        <p:nvSpPr>
          <p:cNvPr id="4" name="Footer Placeholder 3"/>
          <p:cNvSpPr>
            <a:spLocks noGrp="1"/>
          </p:cNvSpPr>
          <p:nvPr>
            <p:ph type="ftr" sz="quarter" idx="11"/>
          </p:nvPr>
        </p:nvSpPr>
        <p:spPr/>
        <p:txBody>
          <a:bodyPr/>
          <a:lstStyle/>
          <a:p>
            <a:pPr>
              <a:defRPr/>
            </a:pPr>
            <a:r>
              <a:rPr lang="en-US"/>
              <a:t>WGCV, GPC-2009</a:t>
            </a:r>
          </a:p>
        </p:txBody>
      </p:sp>
      <p:pic>
        <p:nvPicPr>
          <p:cNvPr id="9" name="~PP1927.WAV">
            <a:hlinkClick r:id="" action="ppaction://media"/>
          </p:cNvPr>
          <p:cNvPicPr>
            <a:picLocks noRot="1" noChangeAspect="1"/>
          </p:cNvPicPr>
          <p:nvPr>
            <a:wavAudioFile r:embed="rId1" name="~PP1927.WAV"/>
          </p:nvPr>
        </p:nvPicPr>
        <p:blipFill>
          <a:blip r:embed="rId4"/>
          <a:stretch>
            <a:fillRect/>
          </a:stretch>
        </p:blipFill>
        <p:spPr>
          <a:xfrm>
            <a:off x="8724900" y="6438900"/>
            <a:ext cx="304800" cy="304800"/>
          </a:xfrm>
          <a:prstGeom prst="rect">
            <a:avLst/>
          </a:prstGeom>
        </p:spPr>
      </p:pic>
    </p:spTree>
  </p:cSld>
  <p:clrMapOvr>
    <a:masterClrMapping/>
  </p:clrMapOvr>
  <p:transition advTm="782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Issues with I/O Device Virtualization</a:t>
            </a:r>
          </a:p>
        </p:txBody>
      </p:sp>
      <p:pic>
        <p:nvPicPr>
          <p:cNvPr id="8195" name="Picture 3" descr="consolidate-cpu-util.png"/>
          <p:cNvPicPr>
            <a:picLocks noChangeAspect="1"/>
          </p:cNvPicPr>
          <p:nvPr/>
        </p:nvPicPr>
        <p:blipFill>
          <a:blip r:embed="rId4"/>
          <a:srcRect/>
          <a:stretch>
            <a:fillRect/>
          </a:stretch>
        </p:blipFill>
        <p:spPr bwMode="auto">
          <a:xfrm>
            <a:off x="1600200" y="1447800"/>
            <a:ext cx="6096000" cy="45720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pPr>
              <a:defRPr/>
            </a:pPr>
            <a:r>
              <a:rPr lang="en-US"/>
              <a:t>WGCV, GPC-2009</a:t>
            </a:r>
          </a:p>
        </p:txBody>
      </p:sp>
      <p:pic>
        <p:nvPicPr>
          <p:cNvPr id="9" name="~PP1647.WAV">
            <a:hlinkClick r:id="" action="ppaction://media"/>
          </p:cNvPr>
          <p:cNvPicPr>
            <a:picLocks noRot="1" noChangeAspect="1"/>
          </p:cNvPicPr>
          <p:nvPr>
            <a:wavAudioFile r:embed="rId1" name="~PP1647.WAV"/>
          </p:nvPr>
        </p:nvPicPr>
        <p:blipFill>
          <a:blip r:embed="rId5"/>
          <a:stretch>
            <a:fillRect/>
          </a:stretch>
        </p:blipFill>
        <p:spPr>
          <a:xfrm>
            <a:off x="8724900" y="6438900"/>
            <a:ext cx="304800" cy="304800"/>
          </a:xfrm>
          <a:prstGeom prst="rect">
            <a:avLst/>
          </a:prstGeom>
        </p:spPr>
      </p:pic>
    </p:spTree>
  </p:cSld>
  <p:clrMapOvr>
    <a:masterClrMapping/>
  </p:clrMapOvr>
  <p:transition advTm="801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Issues with I/O Device Virtualization</a:t>
            </a:r>
          </a:p>
        </p:txBody>
      </p:sp>
      <p:pic>
        <p:nvPicPr>
          <p:cNvPr id="9219" name="Picture 3" descr="httperf-tput.png"/>
          <p:cNvPicPr>
            <a:picLocks noChangeAspect="1"/>
          </p:cNvPicPr>
          <p:nvPr/>
        </p:nvPicPr>
        <p:blipFill>
          <a:blip r:embed="rId4"/>
          <a:srcRect/>
          <a:stretch>
            <a:fillRect/>
          </a:stretch>
        </p:blipFill>
        <p:spPr bwMode="auto">
          <a:xfrm>
            <a:off x="1524000" y="1524000"/>
            <a:ext cx="6096000" cy="45720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pPr>
              <a:defRPr/>
            </a:pPr>
            <a:r>
              <a:rPr lang="en-US"/>
              <a:t>WGCV, GPC-2009</a:t>
            </a:r>
          </a:p>
        </p:txBody>
      </p:sp>
      <p:pic>
        <p:nvPicPr>
          <p:cNvPr id="8" name="~PP1149.WAV">
            <a:hlinkClick r:id="" action="ppaction://media"/>
          </p:cNvPr>
          <p:cNvPicPr>
            <a:picLocks noRot="1" noChangeAspect="1"/>
          </p:cNvPicPr>
          <p:nvPr>
            <a:wavAudioFile r:embed="rId1" name="~PP1149.WAV"/>
          </p:nvPr>
        </p:nvPicPr>
        <p:blipFill>
          <a:blip r:embed="rId5"/>
          <a:stretch>
            <a:fillRect/>
          </a:stretch>
        </p:blipFill>
        <p:spPr>
          <a:xfrm>
            <a:off x="8724900" y="6438900"/>
            <a:ext cx="304800" cy="304800"/>
          </a:xfrm>
          <a:prstGeom prst="rect">
            <a:avLst/>
          </a:prstGeom>
        </p:spPr>
      </p:pic>
    </p:spTree>
  </p:cSld>
  <p:clrMapOvr>
    <a:masterClrMapping/>
  </p:clrMapOvr>
  <p:transition advTm="804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Existing solutions – PCI-SIG IOV</a:t>
            </a:r>
          </a:p>
        </p:txBody>
      </p:sp>
      <p:sp>
        <p:nvSpPr>
          <p:cNvPr id="10243" name="Content Placeholder 2"/>
          <p:cNvSpPr>
            <a:spLocks noGrp="1"/>
          </p:cNvSpPr>
          <p:nvPr>
            <p:ph idx="1"/>
          </p:nvPr>
        </p:nvSpPr>
        <p:spPr/>
        <p:txBody>
          <a:bodyPr/>
          <a:lstStyle/>
          <a:p>
            <a:pPr algn="just"/>
            <a:r>
              <a:rPr lang="en-US" smtClean="0"/>
              <a:t>PCI Special Interest Group released a I/O Virtualization specification in June 2008.</a:t>
            </a:r>
          </a:p>
          <a:p>
            <a:pPr algn="just"/>
            <a:r>
              <a:rPr lang="en-US" smtClean="0"/>
              <a:t>Make I/O Devices Virtualization aware and allow native access to virtual device interfaces by using</a:t>
            </a:r>
          </a:p>
          <a:p>
            <a:pPr lvl="1" algn="just"/>
            <a:r>
              <a:rPr lang="en-US" smtClean="0"/>
              <a:t>I/O Page Tables</a:t>
            </a:r>
          </a:p>
          <a:p>
            <a:pPr lvl="1" algn="just"/>
            <a:r>
              <a:rPr lang="en-US" smtClean="0"/>
              <a:t>Virtual Device Identifiers</a:t>
            </a:r>
          </a:p>
          <a:p>
            <a:pPr lvl="1" algn="just"/>
            <a:r>
              <a:rPr lang="en-US" smtClean="0"/>
              <a:t>Virtual device specific interrupts</a:t>
            </a:r>
          </a:p>
          <a:p>
            <a:pPr lvl="1" algn="just"/>
            <a:endParaRPr lang="en-US" smtClean="0"/>
          </a:p>
        </p:txBody>
      </p:sp>
      <p:sp>
        <p:nvSpPr>
          <p:cNvPr id="4" name="Footer Placeholder 3"/>
          <p:cNvSpPr>
            <a:spLocks noGrp="1"/>
          </p:cNvSpPr>
          <p:nvPr>
            <p:ph type="ftr" sz="quarter" idx="11"/>
          </p:nvPr>
        </p:nvSpPr>
        <p:spPr/>
        <p:txBody>
          <a:bodyPr/>
          <a:lstStyle/>
          <a:p>
            <a:pPr>
              <a:defRPr/>
            </a:pPr>
            <a:r>
              <a:rPr lang="en-US"/>
              <a:t>WGCV, GPC-2009</a:t>
            </a:r>
          </a:p>
        </p:txBody>
      </p:sp>
      <p:pic>
        <p:nvPicPr>
          <p:cNvPr id="8" name="~PP490.WAV">
            <a:hlinkClick r:id="" action="ppaction://media"/>
          </p:cNvPr>
          <p:cNvPicPr>
            <a:picLocks noRot="1" noChangeAspect="1"/>
          </p:cNvPicPr>
          <p:nvPr>
            <a:wavAudioFile r:embed="rId1" name="~PP490.WAV"/>
          </p:nvPr>
        </p:nvPicPr>
        <p:blipFill>
          <a:blip r:embed="rId4"/>
          <a:stretch>
            <a:fillRect/>
          </a:stretch>
        </p:blipFill>
        <p:spPr>
          <a:xfrm>
            <a:off x="8724900" y="6438900"/>
            <a:ext cx="304800" cy="304800"/>
          </a:xfrm>
          <a:prstGeom prst="rect">
            <a:avLst/>
          </a:prstGeom>
        </p:spPr>
      </p:pic>
    </p:spTree>
  </p:cSld>
  <p:clrMapOvr>
    <a:masterClrMapping/>
  </p:clrMapOvr>
  <p:transition advTm="1159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Existing solutions – what is desirable?</a:t>
            </a:r>
          </a:p>
        </p:txBody>
      </p:sp>
      <p:sp>
        <p:nvSpPr>
          <p:cNvPr id="3" name="Content Placeholder 2"/>
          <p:cNvSpPr>
            <a:spLocks noGrp="1"/>
          </p:cNvSpPr>
          <p:nvPr>
            <p:ph idx="1"/>
          </p:nvPr>
        </p:nvSpPr>
        <p:spPr/>
        <p:txBody>
          <a:bodyPr>
            <a:normAutofit lnSpcReduction="10000"/>
          </a:bodyPr>
          <a:lstStyle/>
          <a:p>
            <a:pPr algn="just">
              <a:defRPr/>
            </a:pPr>
            <a:r>
              <a:rPr lang="en-US" dirty="0" smtClean="0"/>
              <a:t>PCI-SIG IOV talks about making device virtualization aware. </a:t>
            </a:r>
          </a:p>
          <a:p>
            <a:pPr algn="just">
              <a:defRPr/>
            </a:pPr>
            <a:r>
              <a:rPr lang="en-US" dirty="0" smtClean="0"/>
              <a:t>The onus is still on the VMM/IDD to control and co-ordinate device access.</a:t>
            </a:r>
          </a:p>
          <a:p>
            <a:pPr algn="just">
              <a:defRPr/>
            </a:pPr>
            <a:r>
              <a:rPr lang="en-US" dirty="0" smtClean="0"/>
              <a:t>As with the existing and also the IOV compliant I/O devices traffic control is still at the software layer. For outgoing traffic this maybe acceptable, but for incoming traffic this causes loss of utilized bandwidth because,</a:t>
            </a:r>
          </a:p>
          <a:p>
            <a:pPr lvl="1" algn="just">
              <a:defRPr/>
            </a:pPr>
            <a:r>
              <a:rPr lang="en-US" dirty="0" smtClean="0"/>
              <a:t>A packet that could be discarded later, is accepted by the device.</a:t>
            </a:r>
          </a:p>
          <a:p>
            <a:pPr lvl="1" algn="just">
              <a:defRPr/>
            </a:pPr>
            <a:r>
              <a:rPr lang="en-US" dirty="0" smtClean="0"/>
              <a:t>There is no control on how the incoming traffic is handled. It still remains first com first serve which may not be sufficient or desirable on consolidated servers.</a:t>
            </a:r>
          </a:p>
          <a:p>
            <a:pPr algn="just">
              <a:defRPr/>
            </a:pPr>
            <a:endParaRPr lang="en-US" dirty="0"/>
          </a:p>
        </p:txBody>
      </p:sp>
      <p:sp>
        <p:nvSpPr>
          <p:cNvPr id="4" name="Footer Placeholder 3"/>
          <p:cNvSpPr>
            <a:spLocks noGrp="1"/>
          </p:cNvSpPr>
          <p:nvPr>
            <p:ph type="ftr" sz="quarter" idx="11"/>
          </p:nvPr>
        </p:nvSpPr>
        <p:spPr/>
        <p:txBody>
          <a:bodyPr/>
          <a:lstStyle/>
          <a:p>
            <a:pPr>
              <a:defRPr/>
            </a:pPr>
            <a:r>
              <a:rPr lang="en-US"/>
              <a:t>WGCV, GPC-2009</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0"/>
            <a:ext cx="8229600" cy="1143000"/>
          </a:xfrm>
        </p:spPr>
        <p:txBody>
          <a:bodyPr/>
          <a:lstStyle/>
          <a:p>
            <a:r>
              <a:rPr lang="en-US" smtClean="0"/>
              <a:t>Proposed Architecture for I/O Device (NIC) Virtualization</a:t>
            </a:r>
          </a:p>
        </p:txBody>
      </p:sp>
      <p:pic>
        <p:nvPicPr>
          <p:cNvPr id="12291" name="Picture 3" descr="NIC-Arch.png"/>
          <p:cNvPicPr>
            <a:picLocks noChangeAspect="1"/>
          </p:cNvPicPr>
          <p:nvPr/>
        </p:nvPicPr>
        <p:blipFill>
          <a:blip r:embed="rId4"/>
          <a:srcRect/>
          <a:stretch>
            <a:fillRect/>
          </a:stretch>
        </p:blipFill>
        <p:spPr bwMode="auto">
          <a:xfrm>
            <a:off x="838200" y="1219200"/>
            <a:ext cx="7315200" cy="5181600"/>
          </a:xfrm>
          <a:prstGeom prst="rect">
            <a:avLst/>
          </a:prstGeom>
          <a:noFill/>
          <a:ln w="9525">
            <a:solidFill>
              <a:schemeClr val="tx1"/>
            </a:solidFill>
            <a:miter lim="800000"/>
            <a:headEnd/>
            <a:tailEnd/>
          </a:ln>
        </p:spPr>
      </p:pic>
      <p:sp>
        <p:nvSpPr>
          <p:cNvPr id="4" name="Footer Placeholder 3"/>
          <p:cNvSpPr>
            <a:spLocks noGrp="1"/>
          </p:cNvSpPr>
          <p:nvPr>
            <p:ph type="ftr" sz="quarter" idx="11"/>
          </p:nvPr>
        </p:nvSpPr>
        <p:spPr/>
        <p:txBody>
          <a:bodyPr/>
          <a:lstStyle/>
          <a:p>
            <a:pPr>
              <a:defRPr/>
            </a:pPr>
            <a:r>
              <a:rPr lang="en-US"/>
              <a:t>WGCV, GPC-2009</a:t>
            </a:r>
          </a:p>
        </p:txBody>
      </p:sp>
      <p:pic>
        <p:nvPicPr>
          <p:cNvPr id="8" name="~PP2568.WAV">
            <a:hlinkClick r:id="" action="ppaction://media"/>
          </p:cNvPr>
          <p:cNvPicPr>
            <a:picLocks noRot="1" noChangeAspect="1"/>
          </p:cNvPicPr>
          <p:nvPr>
            <a:wavAudioFile r:embed="rId1" name="~PP2568.WAV"/>
          </p:nvPr>
        </p:nvPicPr>
        <p:blipFill>
          <a:blip r:embed="rId5"/>
          <a:stretch>
            <a:fillRect/>
          </a:stretch>
        </p:blipFill>
        <p:spPr>
          <a:xfrm>
            <a:off x="8724900" y="6438900"/>
            <a:ext cx="304800" cy="304800"/>
          </a:xfrm>
          <a:prstGeom prst="rect">
            <a:avLst/>
          </a:prstGeom>
        </p:spPr>
      </p:pic>
    </p:spTree>
  </p:cSld>
  <p:clrMapOvr>
    <a:masterClrMapping/>
  </p:clrMapOvr>
  <p:transition advTm="1147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0"/>
            <a:ext cx="8229600" cy="1143000"/>
          </a:xfrm>
        </p:spPr>
        <p:txBody>
          <a:bodyPr/>
          <a:lstStyle/>
          <a:p>
            <a:r>
              <a:rPr lang="en-US" smtClean="0"/>
              <a:t>Workflow of network communication</a:t>
            </a:r>
          </a:p>
        </p:txBody>
      </p:sp>
      <p:pic>
        <p:nvPicPr>
          <p:cNvPr id="13315" name="Picture 3" descr="network-pkt-reception.png"/>
          <p:cNvPicPr>
            <a:picLocks noChangeAspect="1"/>
          </p:cNvPicPr>
          <p:nvPr/>
        </p:nvPicPr>
        <p:blipFill>
          <a:blip r:embed="rId4"/>
          <a:srcRect/>
          <a:stretch>
            <a:fillRect/>
          </a:stretch>
        </p:blipFill>
        <p:spPr bwMode="auto">
          <a:xfrm>
            <a:off x="0" y="1143000"/>
            <a:ext cx="4343400" cy="5105400"/>
          </a:xfrm>
          <a:prstGeom prst="rect">
            <a:avLst/>
          </a:prstGeom>
          <a:noFill/>
          <a:ln w="9525">
            <a:noFill/>
            <a:miter lim="800000"/>
            <a:headEnd/>
            <a:tailEnd/>
          </a:ln>
        </p:spPr>
      </p:pic>
      <p:pic>
        <p:nvPicPr>
          <p:cNvPr id="13316" name="Picture 4" descr="network-pkt-transmit.png"/>
          <p:cNvPicPr>
            <a:picLocks noChangeAspect="1"/>
          </p:cNvPicPr>
          <p:nvPr/>
        </p:nvPicPr>
        <p:blipFill>
          <a:blip r:embed="rId5"/>
          <a:srcRect/>
          <a:stretch>
            <a:fillRect/>
          </a:stretch>
        </p:blipFill>
        <p:spPr bwMode="auto">
          <a:xfrm>
            <a:off x="4800600" y="1143000"/>
            <a:ext cx="4343400" cy="5181600"/>
          </a:xfrm>
          <a:prstGeom prst="rect">
            <a:avLst/>
          </a:prstGeom>
          <a:noFill/>
          <a:ln w="9525">
            <a:noFill/>
            <a:miter lim="800000"/>
            <a:headEnd/>
            <a:tailEnd/>
          </a:ln>
        </p:spPr>
      </p:pic>
      <p:sp>
        <p:nvSpPr>
          <p:cNvPr id="13317" name="TextBox 5"/>
          <p:cNvSpPr txBox="1">
            <a:spLocks noChangeArrowheads="1"/>
          </p:cNvSpPr>
          <p:nvPr/>
        </p:nvSpPr>
        <p:spPr bwMode="auto">
          <a:xfrm>
            <a:off x="0" y="6400800"/>
            <a:ext cx="4343400" cy="369888"/>
          </a:xfrm>
          <a:prstGeom prst="rect">
            <a:avLst/>
          </a:prstGeom>
          <a:noFill/>
          <a:ln w="9525">
            <a:noFill/>
            <a:miter lim="800000"/>
            <a:headEnd/>
            <a:tailEnd/>
          </a:ln>
        </p:spPr>
        <p:txBody>
          <a:bodyPr>
            <a:spAutoFit/>
          </a:bodyPr>
          <a:lstStyle/>
          <a:p>
            <a:pPr algn="ctr"/>
            <a:r>
              <a:rPr lang="en-US"/>
              <a:t>N/w Packet Reception Workflow</a:t>
            </a:r>
          </a:p>
        </p:txBody>
      </p:sp>
      <p:sp>
        <p:nvSpPr>
          <p:cNvPr id="13318" name="TextBox 6"/>
          <p:cNvSpPr txBox="1">
            <a:spLocks noChangeArrowheads="1"/>
          </p:cNvSpPr>
          <p:nvPr/>
        </p:nvSpPr>
        <p:spPr bwMode="auto">
          <a:xfrm>
            <a:off x="5257800" y="6400800"/>
            <a:ext cx="3810000" cy="369332"/>
          </a:xfrm>
          <a:prstGeom prst="rect">
            <a:avLst/>
          </a:prstGeom>
          <a:noFill/>
          <a:ln w="9525">
            <a:noFill/>
            <a:miter lim="800000"/>
            <a:headEnd/>
            <a:tailEnd/>
          </a:ln>
        </p:spPr>
        <p:txBody>
          <a:bodyPr wrap="square">
            <a:spAutoFit/>
          </a:bodyPr>
          <a:lstStyle/>
          <a:p>
            <a:pPr algn="ctr"/>
            <a:r>
              <a:rPr lang="en-US" dirty="0"/>
              <a:t>N/w Packet Transmission Workflow</a:t>
            </a:r>
          </a:p>
        </p:txBody>
      </p:sp>
      <p:sp>
        <p:nvSpPr>
          <p:cNvPr id="7" name="Footer Placeholder 6"/>
          <p:cNvSpPr>
            <a:spLocks noGrp="1"/>
          </p:cNvSpPr>
          <p:nvPr>
            <p:ph type="ftr" sz="quarter" idx="11"/>
          </p:nvPr>
        </p:nvSpPr>
        <p:spPr/>
        <p:txBody>
          <a:bodyPr/>
          <a:lstStyle/>
          <a:p>
            <a:pPr>
              <a:defRPr/>
            </a:pPr>
            <a:r>
              <a:rPr lang="en-US" dirty="0"/>
              <a:t>WGCV, GPC-2009</a:t>
            </a:r>
          </a:p>
        </p:txBody>
      </p:sp>
      <p:pic>
        <p:nvPicPr>
          <p:cNvPr id="10" name="~PP2942.WAV">
            <a:hlinkClick r:id="" action="ppaction://media"/>
          </p:cNvPr>
          <p:cNvPicPr>
            <a:picLocks noRot="1" noChangeAspect="1"/>
          </p:cNvPicPr>
          <p:nvPr>
            <a:wavAudioFile r:embed="rId1" name="~PP2942.WAV"/>
          </p:nvPr>
        </p:nvPicPr>
        <p:blipFill>
          <a:blip r:embed="rId6"/>
          <a:stretch>
            <a:fillRect/>
          </a:stretch>
        </p:blipFill>
        <p:spPr>
          <a:xfrm>
            <a:off x="8724900" y="6438900"/>
            <a:ext cx="304800" cy="304800"/>
          </a:xfrm>
          <a:prstGeom prst="rect">
            <a:avLst/>
          </a:prstGeom>
        </p:spPr>
      </p:pic>
    </p:spTree>
  </p:cSld>
  <p:clrMapOvr>
    <a:masterClrMapping/>
  </p:clrMapOvr>
  <p:transition advTm="849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1_CADL 1">
  <a:themeElements>
    <a:clrScheme name="CADL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DL 1">
      <a:majorFont>
        <a:latin typeface="Verdana"/>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DL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DL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DL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DL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DL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DL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DL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DL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DL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DL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DL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DL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ADL 1 13">
        <a:dk1>
          <a:srgbClr val="000000"/>
        </a:dk1>
        <a:lt1>
          <a:srgbClr val="FFFFFF"/>
        </a:lt1>
        <a:dk2>
          <a:srgbClr val="0000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DL 1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0808"/>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ADL 1">
  <a:themeElements>
    <a:clrScheme name="CADL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DL 1">
      <a:majorFont>
        <a:latin typeface="Verdana"/>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DL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DL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DL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DL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DL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DL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DL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DL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DL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DL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DL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DL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ADL 1 13">
        <a:dk1>
          <a:srgbClr val="000000"/>
        </a:dk1>
        <a:lt1>
          <a:srgbClr val="FFFFFF"/>
        </a:lt1>
        <a:dk2>
          <a:srgbClr val="0000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DL 1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0808"/>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1098</TotalTime>
  <Words>2521</Words>
  <Application>Microsoft Office PowerPoint</Application>
  <PresentationFormat>On-screen Show (4:3)</PresentationFormat>
  <Paragraphs>144</Paragraphs>
  <Slides>15</Slides>
  <Notes>15</Notes>
  <HiddenSlides>1</HiddenSlides>
  <MMClips>14</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1_CADL 1</vt:lpstr>
      <vt:lpstr>CADL 1</vt:lpstr>
      <vt:lpstr>I/O Device Virtualization in the multi-core era, a QoS Perspective.</vt:lpstr>
      <vt:lpstr>Outline</vt:lpstr>
      <vt:lpstr>Motivation</vt:lpstr>
      <vt:lpstr>Issues with I/O Device Virtualization</vt:lpstr>
      <vt:lpstr>Issues with I/O Device Virtualization</vt:lpstr>
      <vt:lpstr>Existing solutions – PCI-SIG IOV</vt:lpstr>
      <vt:lpstr>Existing solutions – what is desirable?</vt:lpstr>
      <vt:lpstr>Proposed Architecture for I/O Device (NIC) Virtualization</vt:lpstr>
      <vt:lpstr>Workflow of network communication</vt:lpstr>
      <vt:lpstr>Architecture Evaluation</vt:lpstr>
      <vt:lpstr>Architecture Evaluation</vt:lpstr>
      <vt:lpstr>Architecture Evaluation</vt:lpstr>
      <vt:lpstr>Ongoing work and Future plans</vt:lpstr>
      <vt:lpstr>Conclusion</vt:lpstr>
      <vt:lpstr>Slide 15</vt:lpstr>
    </vt:vector>
  </TitlesOfParts>
  <Company>SERC-IISc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SERC120</dc:creator>
  <cp:lastModifiedBy>SERC120</cp:lastModifiedBy>
  <cp:revision>90</cp:revision>
  <dcterms:created xsi:type="dcterms:W3CDTF">2009-04-16T05:49:29Z</dcterms:created>
  <dcterms:modified xsi:type="dcterms:W3CDTF">2009-04-25T12:46:15Z</dcterms:modified>
</cp:coreProperties>
</file>