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20"/>
  </p:notesMasterIdLst>
  <p:sldIdLst>
    <p:sldId id="256" r:id="rId3"/>
    <p:sldId id="258" r:id="rId4"/>
    <p:sldId id="257" r:id="rId5"/>
    <p:sldId id="259" r:id="rId6"/>
    <p:sldId id="260" r:id="rId7"/>
    <p:sldId id="261" r:id="rId8"/>
    <p:sldId id="262" r:id="rId9"/>
    <p:sldId id="269" r:id="rId10"/>
    <p:sldId id="270" r:id="rId11"/>
    <p:sldId id="274" r:id="rId12"/>
    <p:sldId id="271" r:id="rId13"/>
    <p:sldId id="272" r:id="rId14"/>
    <p:sldId id="273" r:id="rId15"/>
    <p:sldId id="267" r:id="rId16"/>
    <p:sldId id="268" r:id="rId17"/>
    <p:sldId id="263" r:id="rId18"/>
    <p:sldId id="26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660"/>
  </p:normalViewPr>
  <p:slideViewPr>
    <p:cSldViewPr>
      <p:cViewPr varScale="1">
        <p:scale>
          <a:sx n="69" d="100"/>
          <a:sy n="69" d="100"/>
        </p:scale>
        <p:origin x="-1398" y="-108"/>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1890" y="34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5C3794-5D4E-413B-ACC8-EADEE53181F7}" type="datetimeFigureOut">
              <a:rPr lang="en-US" smtClean="0"/>
              <a:pPr/>
              <a:t>12/15/2009</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689061-D350-40A7-8C2E-E8CA54604FC8}"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Primary goal of virtualization is making efficient use of available system resources. Towards this, workload consolidation using multi-core servers has been the most successful examples of green initiatives of data centers.</a:t>
            </a:r>
          </a:p>
          <a:p>
            <a:r>
              <a:rPr lang="en-US" dirty="0" smtClean="0"/>
              <a:t>Knowing that virtualization is here to stay, we explore the support for end-to-end application performance on virtualized servers.</a:t>
            </a:r>
          </a:p>
          <a:p>
            <a:r>
              <a:rPr lang="en-US" dirty="0" smtClean="0"/>
              <a:t>Major efforts towards workload consolidation have concentrated on aggregating CPU cycle requirements of the target workloads. On a virtualized server with limited number of I/O devices, consolidation of I/O workloads leads to sharing of the devices and their associated access paths, among independent threads. This leads to performance interference which is dependent on the nature of the consolidated workloads that share the device. The result is non-deterministic application performance on the consolidated virtualized server.</a:t>
            </a:r>
          </a:p>
          <a:p>
            <a:r>
              <a:rPr lang="en-US" dirty="0" smtClean="0"/>
              <a:t>To assure performance in such scenarios it is essential to </a:t>
            </a:r>
            <a:r>
              <a:rPr lang="en-IN" dirty="0" smtClean="0"/>
              <a:t>have appropriate mechanisms to define, monitor and ensure resource sharing policies across the various contending workloads.</a:t>
            </a:r>
          </a:p>
          <a:p>
            <a:r>
              <a:rPr lang="en-US" dirty="0" smtClean="0"/>
              <a:t>This study is about NIC sharing and </a:t>
            </a:r>
            <a:r>
              <a:rPr lang="en-US" dirty="0" err="1" smtClean="0"/>
              <a:t>QoS</a:t>
            </a:r>
            <a:r>
              <a:rPr lang="en-US" dirty="0" smtClean="0"/>
              <a:t> support for it in prevalent virtualization technologies.</a:t>
            </a:r>
            <a:endParaRPr lang="en-IN" dirty="0"/>
          </a:p>
        </p:txBody>
      </p:sp>
      <p:sp>
        <p:nvSpPr>
          <p:cNvPr id="4" name="Slide Number Placeholder 3"/>
          <p:cNvSpPr>
            <a:spLocks noGrp="1"/>
          </p:cNvSpPr>
          <p:nvPr>
            <p:ph type="sldNum" sz="quarter" idx="10"/>
          </p:nvPr>
        </p:nvSpPr>
        <p:spPr/>
        <p:txBody>
          <a:bodyPr/>
          <a:lstStyle/>
          <a:p>
            <a:fld id="{5E689061-D350-40A7-8C2E-E8CA54604FC8}" type="slidenum">
              <a:rPr lang="en-IN" smtClean="0"/>
              <a:pPr/>
              <a:t>1</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r>
              <a:rPr lang="en-US" dirty="0" smtClean="0"/>
              <a:t>Setting the context, here is a schematic diagram of a consolidated virtualized server showing details of how system resources are shared. Prevalent commodity systems based virtualization technologies use different techniques like </a:t>
            </a:r>
            <a:r>
              <a:rPr lang="en-US" dirty="0" err="1" smtClean="0"/>
              <a:t>para</a:t>
            </a:r>
            <a:r>
              <a:rPr lang="en-US" dirty="0" smtClean="0"/>
              <a:t>-virtualization and device emulation to support virtual I/O devices. Approach in these systems has been to build over existing operating systems that were designed for single-hardware single-OS model.</a:t>
            </a:r>
          </a:p>
          <a:p>
            <a:pPr algn="just"/>
            <a:r>
              <a:rPr lang="en-US" dirty="0" smtClean="0"/>
              <a:t>By definition a Virtual Machine is an efficient, isolated replica of the computing system hosting it. As far as I/O virtualization is concerned, current technologies fall short of this definition.  </a:t>
            </a:r>
            <a:endParaRPr lang="en-IN" dirty="0"/>
          </a:p>
        </p:txBody>
      </p:sp>
      <p:sp>
        <p:nvSpPr>
          <p:cNvPr id="4" name="Slide Number Placeholder 3"/>
          <p:cNvSpPr>
            <a:spLocks noGrp="1"/>
          </p:cNvSpPr>
          <p:nvPr>
            <p:ph type="sldNum" sz="quarter" idx="10"/>
          </p:nvPr>
        </p:nvSpPr>
        <p:spPr/>
        <p:txBody>
          <a:bodyPr/>
          <a:lstStyle/>
          <a:p>
            <a:fld id="{5E689061-D350-40A7-8C2E-E8CA54604FC8}" type="slidenum">
              <a:rPr lang="en-IN" smtClean="0"/>
              <a:pPr/>
              <a:t>2</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Before we dwell into the I/O virtualization architectures, it is interesting to know what was proposed by Goldberg more than 3 decades back. In his classic survey paper on the then virtualization architectures, Goldberg noted three desirable properties for virtualized servers. These were system hygiene, simplicity and performance.  Under system hygiene he commented that simulation or trap methods of virtualizing were not preferred. Instead hardware should support virtualization. This would lead to simpler, secure and reliable VMMs. He also stated that virtual machines should perform equally or better than the native systems!  </a:t>
            </a:r>
            <a:endParaRPr lang="en-IN" dirty="0"/>
          </a:p>
        </p:txBody>
      </p:sp>
      <p:sp>
        <p:nvSpPr>
          <p:cNvPr id="4" name="Slide Number Placeholder 3"/>
          <p:cNvSpPr>
            <a:spLocks noGrp="1"/>
          </p:cNvSpPr>
          <p:nvPr>
            <p:ph type="sldNum" sz="quarter" idx="10"/>
          </p:nvPr>
        </p:nvSpPr>
        <p:spPr/>
        <p:txBody>
          <a:bodyPr/>
          <a:lstStyle/>
          <a:p>
            <a:fld id="{5E689061-D350-40A7-8C2E-E8CA54604FC8}" type="slidenum">
              <a:rPr lang="en-IN" smtClean="0"/>
              <a:pPr/>
              <a:t>3</a:t>
            </a:fld>
            <a:endParaRPr lang="en-I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his paper Goldberg had proposed a hardware </a:t>
            </a:r>
            <a:r>
              <a:rPr lang="en-US" dirty="0" err="1" smtClean="0"/>
              <a:t>virtualizer</a:t>
            </a:r>
            <a:r>
              <a:rPr lang="en-US" dirty="0" smtClean="0"/>
              <a:t> that allows for the following:</a:t>
            </a:r>
          </a:p>
          <a:p>
            <a:pPr marL="228600" indent="-228600" algn="just">
              <a:buFont typeface="+mj-lt"/>
              <a:buAutoNum type="arabicPeriod"/>
            </a:pPr>
            <a:r>
              <a:rPr lang="en-US" dirty="0" smtClean="0"/>
              <a:t>Defines the set of physical resources for which associated virtual resources can be defined.</a:t>
            </a:r>
          </a:p>
          <a:p>
            <a:pPr marL="228600" indent="-228600" algn="just">
              <a:buFont typeface="+mj-lt"/>
              <a:buAutoNum type="arabicPeriod"/>
            </a:pPr>
            <a:r>
              <a:rPr lang="en-US" dirty="0" smtClean="0"/>
              <a:t>The </a:t>
            </a:r>
            <a:r>
              <a:rPr lang="en-US" dirty="0" err="1" smtClean="0"/>
              <a:t>virtualizer</a:t>
            </a:r>
            <a:r>
              <a:rPr lang="en-US" dirty="0" smtClean="0"/>
              <a:t> also defines a map, called the f-map, that transforms the virtual resource to physical resource and is invisible to all software.</a:t>
            </a:r>
          </a:p>
          <a:p>
            <a:pPr marL="228600" indent="-228600" algn="just">
              <a:buFont typeface="+mj-lt"/>
              <a:buAutoNum type="arabicPeriod"/>
            </a:pPr>
            <a:r>
              <a:rPr lang="en-US" dirty="0" smtClean="0"/>
              <a:t>The VMM managing the physical resources manipulates and controls the f-maps and is given control when f-map violation occurs.</a:t>
            </a:r>
          </a:p>
          <a:p>
            <a:pPr marL="228600" indent="-228600" algn="just">
              <a:buFont typeface="+mj-lt"/>
              <a:buAutoNum type="arabicPeriod"/>
            </a:pPr>
            <a:r>
              <a:rPr lang="en-US" dirty="0" smtClean="0"/>
              <a:t>Any other structure, like the privileged/non-privileged mode of operation, is independent of virtualization and operate as it would on original machine. </a:t>
            </a:r>
          </a:p>
          <a:p>
            <a:r>
              <a:rPr lang="en-US" dirty="0" smtClean="0"/>
              <a:t> </a:t>
            </a:r>
            <a:endParaRPr lang="en-IN" dirty="0"/>
          </a:p>
        </p:txBody>
      </p:sp>
      <p:sp>
        <p:nvSpPr>
          <p:cNvPr id="4" name="Slide Number Placeholder 3"/>
          <p:cNvSpPr>
            <a:spLocks noGrp="1"/>
          </p:cNvSpPr>
          <p:nvPr>
            <p:ph type="sldNum" sz="quarter" idx="10"/>
          </p:nvPr>
        </p:nvSpPr>
        <p:spPr/>
        <p:txBody>
          <a:bodyPr/>
          <a:lstStyle/>
          <a:p>
            <a:fld id="{5E689061-D350-40A7-8C2E-E8CA54604FC8}" type="slidenum">
              <a:rPr lang="en-IN" smtClean="0"/>
              <a:pPr/>
              <a:t>4</a:t>
            </a:fld>
            <a:endParaRPr lang="en-I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Most operating</a:t>
            </a:r>
            <a:r>
              <a:rPr lang="en-US" baseline="0" dirty="0" smtClean="0"/>
              <a:t> </a:t>
            </a:r>
            <a:r>
              <a:rPr lang="en-US" dirty="0" smtClean="0"/>
              <a:t>systems are process centric and system architecture is designed to benefit this</a:t>
            </a:r>
            <a:r>
              <a:rPr lang="en-US" baseline="0" dirty="0" smtClean="0"/>
              <a:t> model. Complete process context is supported in the hardware and using appropriate scheduling policies virtual CPU to physical CPU mapping is established without any severe performance loss. </a:t>
            </a:r>
            <a:endParaRPr lang="en-IN" dirty="0"/>
          </a:p>
        </p:txBody>
      </p:sp>
      <p:sp>
        <p:nvSpPr>
          <p:cNvPr id="4" name="Slide Number Placeholder 3"/>
          <p:cNvSpPr>
            <a:spLocks noGrp="1"/>
          </p:cNvSpPr>
          <p:nvPr>
            <p:ph type="sldNum" sz="quarter" idx="10"/>
          </p:nvPr>
        </p:nvSpPr>
        <p:spPr/>
        <p:txBody>
          <a:bodyPr/>
          <a:lstStyle/>
          <a:p>
            <a:fld id="{5E689061-D350-40A7-8C2E-E8CA54604FC8}" type="slidenum">
              <a:rPr lang="en-IN" smtClean="0"/>
              <a:pPr/>
              <a:t>5</a:t>
            </a:fld>
            <a:endParaRPr lang="en-I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I/O device hardware is transparent to the access control and management of data transfers. This functionality</a:t>
            </a:r>
            <a:r>
              <a:rPr lang="en-US" baseline="0" dirty="0" smtClean="0"/>
              <a:t> is managed by the OS of the system. This model of single-OS single hardware imposes high virtualization overheads because the virtual device and its interface is achieved through software. These overheads manifest as loss of usable device bandwidth for the virtual machine and as loss of throughput for the application. Also, in this model device sharing policies and management is through the software layers the granularity of control is coarse and inflexible to allow scalability of sharing.</a:t>
            </a:r>
          </a:p>
          <a:p>
            <a:r>
              <a:rPr lang="en-US" baseline="0" dirty="0" smtClean="0"/>
              <a:t>What is really needed is availability of complete device bandwidth that can be flexibly shared across all the contending VMs.</a:t>
            </a:r>
            <a:endParaRPr lang="en-IN" dirty="0"/>
          </a:p>
        </p:txBody>
      </p:sp>
      <p:sp>
        <p:nvSpPr>
          <p:cNvPr id="4" name="Slide Number Placeholder 3"/>
          <p:cNvSpPr>
            <a:spLocks noGrp="1"/>
          </p:cNvSpPr>
          <p:nvPr>
            <p:ph type="sldNum" sz="quarter" idx="10"/>
          </p:nvPr>
        </p:nvSpPr>
        <p:spPr/>
        <p:txBody>
          <a:bodyPr/>
          <a:lstStyle/>
          <a:p>
            <a:fld id="{5E689061-D350-40A7-8C2E-E8CA54604FC8}" type="slidenum">
              <a:rPr lang="en-IN" smtClean="0"/>
              <a:pPr/>
              <a:t>6</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6019800" y="0"/>
            <a:ext cx="3124200" cy="6858000"/>
          </a:xfrm>
          <a:prstGeom prst="rect">
            <a:avLst/>
          </a:prstGeom>
          <a:solidFill>
            <a:srgbClr val="B40000"/>
          </a:solidFill>
          <a:ln w="9525">
            <a:solidFill>
              <a:schemeClr val="tx1"/>
            </a:solidFill>
            <a:miter lim="800000"/>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5" name="Line 7"/>
          <p:cNvSpPr>
            <a:spLocks noChangeShapeType="1"/>
          </p:cNvSpPr>
          <p:nvPr/>
        </p:nvSpPr>
        <p:spPr bwMode="auto">
          <a:xfrm>
            <a:off x="0" y="3733800"/>
            <a:ext cx="6019800" cy="0"/>
          </a:xfrm>
          <a:prstGeom prst="line">
            <a:avLst/>
          </a:prstGeom>
          <a:noFill/>
          <a:ln w="38100">
            <a:solidFill>
              <a:srgbClr val="B40000"/>
            </a:solidFill>
            <a:round/>
            <a:headEnd/>
            <a:tailEnd/>
          </a:ln>
          <a:effectLst/>
        </p:spPr>
        <p:txBody>
          <a:bodyPr/>
          <a:lstStyle/>
          <a:p>
            <a:pPr fontAlgn="auto">
              <a:spcBef>
                <a:spcPts val="0"/>
              </a:spcBef>
              <a:spcAft>
                <a:spcPts val="0"/>
              </a:spcAft>
              <a:defRPr/>
            </a:pPr>
            <a:endParaRPr lang="en-US">
              <a:latin typeface="+mn-lt"/>
              <a:cs typeface="+mn-cs"/>
            </a:endParaRPr>
          </a:p>
        </p:txBody>
      </p:sp>
      <p:pic>
        <p:nvPicPr>
          <p:cNvPr id="6" name="Picture 8" descr="Mano_IISc_Logo1"/>
          <p:cNvPicPr>
            <a:picLocks noChangeAspect="1" noChangeArrowheads="1"/>
          </p:cNvPicPr>
          <p:nvPr/>
        </p:nvPicPr>
        <p:blipFill>
          <a:blip r:embed="rId2" cstate="print">
            <a:clrChange>
              <a:clrFrom>
                <a:srgbClr val="000000"/>
              </a:clrFrom>
              <a:clrTo>
                <a:srgbClr val="000000">
                  <a:alpha val="0"/>
                </a:srgbClr>
              </a:clrTo>
            </a:clrChange>
          </a:blip>
          <a:srcRect/>
          <a:stretch>
            <a:fillRect/>
          </a:stretch>
        </p:blipFill>
        <p:spPr bwMode="auto">
          <a:xfrm>
            <a:off x="7391400" y="5486400"/>
            <a:ext cx="1752600" cy="1314450"/>
          </a:xfrm>
          <a:prstGeom prst="rect">
            <a:avLst/>
          </a:prstGeom>
          <a:noFill/>
          <a:ln w="9525">
            <a:noFill/>
            <a:miter lim="800000"/>
            <a:headEnd/>
            <a:tailEnd/>
          </a:ln>
        </p:spPr>
      </p:pic>
      <p:sp>
        <p:nvSpPr>
          <p:cNvPr id="7" name="Line 9"/>
          <p:cNvSpPr>
            <a:spLocks noChangeShapeType="1"/>
          </p:cNvSpPr>
          <p:nvPr userDrawn="1"/>
        </p:nvSpPr>
        <p:spPr bwMode="auto">
          <a:xfrm>
            <a:off x="0" y="3733800"/>
            <a:ext cx="6019800" cy="0"/>
          </a:xfrm>
          <a:prstGeom prst="line">
            <a:avLst/>
          </a:prstGeom>
          <a:noFill/>
          <a:ln w="38100">
            <a:solidFill>
              <a:srgbClr val="B40000"/>
            </a:solidFill>
            <a:round/>
            <a:headEnd/>
            <a:tailEnd/>
          </a:ln>
          <a:effectLst/>
        </p:spPr>
        <p:txBody>
          <a:bodyPr/>
          <a:lstStyle/>
          <a:p>
            <a:pPr fontAlgn="auto">
              <a:spcBef>
                <a:spcPts val="0"/>
              </a:spcBef>
              <a:spcAft>
                <a:spcPts val="0"/>
              </a:spcAft>
              <a:defRPr/>
            </a:pPr>
            <a:endParaRPr lang="en-US">
              <a:latin typeface="+mn-lt"/>
              <a:cs typeface="+mn-cs"/>
            </a:endParaRPr>
          </a:p>
        </p:txBody>
      </p:sp>
      <p:pic>
        <p:nvPicPr>
          <p:cNvPr id="8" name="Picture 10" descr="Mano_IISc_Logo1"/>
          <p:cNvPicPr>
            <a:picLocks noChangeAspect="1" noChangeArrowheads="1"/>
          </p:cNvPicPr>
          <p:nvPr userDrawn="1"/>
        </p:nvPicPr>
        <p:blipFill>
          <a:blip r:embed="rId2" cstate="print">
            <a:clrChange>
              <a:clrFrom>
                <a:srgbClr val="000000"/>
              </a:clrFrom>
              <a:clrTo>
                <a:srgbClr val="000000">
                  <a:alpha val="0"/>
                </a:srgbClr>
              </a:clrTo>
            </a:clrChange>
          </a:blip>
          <a:srcRect/>
          <a:stretch>
            <a:fillRect/>
          </a:stretch>
        </p:blipFill>
        <p:spPr bwMode="auto">
          <a:xfrm>
            <a:off x="7391400" y="5486400"/>
            <a:ext cx="1752600" cy="1314450"/>
          </a:xfrm>
          <a:prstGeom prst="rect">
            <a:avLst/>
          </a:prstGeom>
          <a:noFill/>
          <a:ln w="9525">
            <a:noFill/>
            <a:miter lim="800000"/>
            <a:headEnd/>
            <a:tailEnd/>
          </a:ln>
        </p:spPr>
      </p:pic>
      <p:sp>
        <p:nvSpPr>
          <p:cNvPr id="15363" name="Rectangle 3"/>
          <p:cNvSpPr>
            <a:spLocks noGrp="1" noChangeArrowheads="1"/>
          </p:cNvSpPr>
          <p:nvPr>
            <p:ph type="ctrTitle"/>
          </p:nvPr>
        </p:nvSpPr>
        <p:spPr>
          <a:xfrm>
            <a:off x="457200" y="2130425"/>
            <a:ext cx="5334000" cy="1470025"/>
          </a:xfrm>
        </p:spPr>
        <p:txBody>
          <a:bodyPr/>
          <a:lstStyle>
            <a:lvl1pPr>
              <a:defRPr>
                <a:solidFill>
                  <a:schemeClr val="tx1"/>
                </a:solidFill>
              </a:defRPr>
            </a:lvl1pPr>
          </a:lstStyle>
          <a:p>
            <a:r>
              <a:rPr lang="en-US"/>
              <a:t>I/O Device Virtualization in Multi-core systems.</a:t>
            </a:r>
          </a:p>
        </p:txBody>
      </p:sp>
      <p:sp>
        <p:nvSpPr>
          <p:cNvPr id="15364" name="Rectangle 4"/>
          <p:cNvSpPr>
            <a:spLocks noGrp="1" noChangeArrowheads="1"/>
          </p:cNvSpPr>
          <p:nvPr>
            <p:ph type="subTitle" idx="1"/>
          </p:nvPr>
        </p:nvSpPr>
        <p:spPr>
          <a:xfrm>
            <a:off x="533400" y="3886200"/>
            <a:ext cx="5181600" cy="1752600"/>
          </a:xfrm>
        </p:spPr>
        <p:txBody>
          <a:bodyPr/>
          <a:lstStyle>
            <a:lvl1pPr marL="0" indent="0" algn="ctr">
              <a:buFontTx/>
              <a:buNone/>
              <a:defRPr/>
            </a:lvl1pPr>
          </a:lstStyle>
          <a:p>
            <a:r>
              <a:rPr lang="en-US"/>
              <a:t>CADlab – SERC</a:t>
            </a:r>
          </a:p>
          <a:p>
            <a:r>
              <a:rPr lang="en-US"/>
              <a:t>IISc, Bangalore, India</a:t>
            </a:r>
          </a:p>
        </p:txBody>
      </p:sp>
      <p:sp>
        <p:nvSpPr>
          <p:cNvPr id="9" name="Rectangle 5"/>
          <p:cNvSpPr>
            <a:spLocks noGrp="1" noChangeArrowheads="1"/>
          </p:cNvSpPr>
          <p:nvPr>
            <p:ph type="dt" sz="half" idx="10"/>
          </p:nvPr>
        </p:nvSpPr>
        <p:spPr/>
        <p:txBody>
          <a:bodyPr/>
          <a:lstStyle>
            <a:lvl1pPr>
              <a:defRPr/>
            </a:lvl1pPr>
          </a:lstStyle>
          <a:p>
            <a:pPr>
              <a:defRPr/>
            </a:pPr>
            <a:endParaRPr lang="en-US"/>
          </a:p>
        </p:txBody>
      </p:sp>
      <p:sp>
        <p:nvSpPr>
          <p:cNvPr id="10" name="Rectangle 6"/>
          <p:cNvSpPr>
            <a:spLocks noGrp="1" noChangeArrowheads="1"/>
          </p:cNvSpPr>
          <p:nvPr>
            <p:ph type="ftr" sz="quarter" idx="11"/>
          </p:nvPr>
        </p:nvSpPr>
        <p:spPr/>
        <p:txBody>
          <a:bodyPr/>
          <a:lstStyle>
            <a:lvl1pPr>
              <a:defRPr smtClean="0"/>
            </a:lvl1pPr>
          </a:lstStyle>
          <a:p>
            <a:pPr>
              <a:defRPr/>
            </a:pPr>
            <a:r>
              <a:rPr lang="en-US"/>
              <a:t>WGCV, GPC-2009</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xfrm>
            <a:off x="3143240" y="6429396"/>
            <a:ext cx="2895600" cy="244475"/>
          </a:xfrm>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4D50DE02-C5A8-4D97-BA49-C54891AD969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0"/>
            <a:ext cx="2171700" cy="61261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362700" cy="6126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9C1D4BDB-7DC3-40A4-BE49-DC0262757C85}"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315200" cy="1143000"/>
          </a:xfrm>
        </p:spPr>
        <p:txBody>
          <a:bodyPr/>
          <a:lstStyle/>
          <a:p>
            <a:r>
              <a:rPr lang="en-US" dirty="0" smtClean="0"/>
              <a:t>Click to edit Master title style</a:t>
            </a:r>
            <a:endParaRPr lang="en-US" dirty="0"/>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0748C00D-0333-44CD-925A-D2C64034D6AD}"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r>
              <a:rPr lang="en-US" smtClean="0"/>
              <a:t>WGCV, GPC-2009</a:t>
            </a:r>
            <a:endParaRPr lang="en-US"/>
          </a:p>
        </p:txBody>
      </p:sp>
      <p:sp>
        <p:nvSpPr>
          <p:cNvPr id="5" name="Slide Number Placeholder 4"/>
          <p:cNvSpPr>
            <a:spLocks noGrp="1"/>
          </p:cNvSpPr>
          <p:nvPr>
            <p:ph type="sldNum" sz="quarter" idx="12"/>
          </p:nvPr>
        </p:nvSpPr>
        <p:spPr/>
        <p:txBody>
          <a:bodyPr/>
          <a:lstStyle/>
          <a:p>
            <a:pPr>
              <a:defRPr/>
            </a:pPr>
            <a:fld id="{35634F71-AF48-4A3C-8E03-E6B991BB851A}" type="slidenum">
              <a:rPr lang="en-US" smtClean="0"/>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AFA868DA-B23C-44B6-9260-7A2F5194F70A}" type="datetimeFigureOut">
              <a:rPr lang="en-US" smtClean="0"/>
              <a:pPr/>
              <a:t>12/15/2009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06C109-4C70-4647-83C0-E1B78B18D3B5}" type="slidenum">
              <a:rPr lang="en-IN" smtClean="0"/>
              <a:pPr/>
              <a:t>‹#›</a:t>
            </a:fld>
            <a:endParaRPr lang="en-IN"/>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FA868DA-B23C-44B6-9260-7A2F5194F70A}" type="datetimeFigureOut">
              <a:rPr lang="en-US" smtClean="0"/>
              <a:pPr/>
              <a:t>12/15/2009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06C109-4C70-4647-83C0-E1B78B18D3B5}" type="slidenum">
              <a:rPr lang="en-IN" smtClean="0"/>
              <a:pPr/>
              <a:t>‹#›</a:t>
            </a:fld>
            <a:endParaRPr lang="en-IN"/>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A868DA-B23C-44B6-9260-7A2F5194F70A}" type="datetimeFigureOut">
              <a:rPr lang="en-US" smtClean="0"/>
              <a:pPr/>
              <a:t>12/15/2009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06C109-4C70-4647-83C0-E1B78B18D3B5}" type="slidenum">
              <a:rPr lang="en-IN" smtClean="0"/>
              <a:pPr/>
              <a:t>‹#›</a:t>
            </a:fld>
            <a:endParaRPr lang="en-IN"/>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AFA868DA-B23C-44B6-9260-7A2F5194F70A}" type="datetimeFigureOut">
              <a:rPr lang="en-US" smtClean="0"/>
              <a:pPr/>
              <a:t>12/15/2009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C06C109-4C70-4647-83C0-E1B78B18D3B5}" type="slidenum">
              <a:rPr lang="en-IN" smtClean="0"/>
              <a:pPr/>
              <a:t>‹#›</a:t>
            </a:fld>
            <a:endParaRPr lang="en-IN"/>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AFA868DA-B23C-44B6-9260-7A2F5194F70A}" type="datetimeFigureOut">
              <a:rPr lang="en-US" smtClean="0"/>
              <a:pPr/>
              <a:t>12/15/2009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C06C109-4C70-4647-83C0-E1B78B18D3B5}" type="slidenum">
              <a:rPr lang="en-IN" smtClean="0"/>
              <a:pPr/>
              <a:t>‹#›</a:t>
            </a:fld>
            <a:endParaRPr lang="en-IN"/>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AFA868DA-B23C-44B6-9260-7A2F5194F70A}" type="datetimeFigureOut">
              <a:rPr lang="en-US" smtClean="0"/>
              <a:pPr/>
              <a:t>12/15/2009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C06C109-4C70-4647-83C0-E1B78B18D3B5}"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t>WGCV, GPC-2009</a:t>
            </a:r>
          </a:p>
        </p:txBody>
      </p:sp>
      <p:sp>
        <p:nvSpPr>
          <p:cNvPr id="6" name="Rectangle 7"/>
          <p:cNvSpPr>
            <a:spLocks noGrp="1" noChangeArrowheads="1"/>
          </p:cNvSpPr>
          <p:nvPr>
            <p:ph type="sldNum" sz="quarter" idx="12"/>
          </p:nvPr>
        </p:nvSpPr>
        <p:spPr>
          <a:ln/>
        </p:spPr>
        <p:txBody>
          <a:bodyPr/>
          <a:lstStyle>
            <a:lvl1pPr>
              <a:defRPr/>
            </a:lvl1pPr>
          </a:lstStyle>
          <a:p>
            <a:pPr>
              <a:defRPr/>
            </a:pPr>
            <a:fld id="{7034C7B8-D26D-4B6B-9D4D-469B752400E0}"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A868DA-B23C-44B6-9260-7A2F5194F70A}" type="datetimeFigureOut">
              <a:rPr lang="en-US" smtClean="0"/>
              <a:pPr/>
              <a:t>12/15/2009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C06C109-4C70-4647-83C0-E1B78B18D3B5}" type="slidenum">
              <a:rPr lang="en-IN" smtClean="0"/>
              <a:pPr/>
              <a:t>‹#›</a:t>
            </a:fld>
            <a:endParaRPr lang="en-IN"/>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A868DA-B23C-44B6-9260-7A2F5194F70A}" type="datetimeFigureOut">
              <a:rPr lang="en-US" smtClean="0"/>
              <a:pPr/>
              <a:t>12/15/2009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C06C109-4C70-4647-83C0-E1B78B18D3B5}" type="slidenum">
              <a:rPr lang="en-IN" smtClean="0"/>
              <a:pPr/>
              <a:t>‹#›</a:t>
            </a:fld>
            <a:endParaRPr lang="en-IN"/>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A868DA-B23C-44B6-9260-7A2F5194F70A}" type="datetimeFigureOut">
              <a:rPr lang="en-US" smtClean="0"/>
              <a:pPr/>
              <a:t>12/15/2009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C06C109-4C70-4647-83C0-E1B78B18D3B5}" type="slidenum">
              <a:rPr lang="en-IN" smtClean="0"/>
              <a:pPr/>
              <a:t>‹#›</a:t>
            </a:fld>
            <a:endParaRPr lang="en-IN"/>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FA868DA-B23C-44B6-9260-7A2F5194F70A}" type="datetimeFigureOut">
              <a:rPr lang="en-US" smtClean="0"/>
              <a:pPr/>
              <a:t>12/15/2009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06C109-4C70-4647-83C0-E1B78B18D3B5}" type="slidenum">
              <a:rPr lang="en-IN" smtClean="0"/>
              <a:pPr/>
              <a:t>‹#›</a:t>
            </a:fld>
            <a:endParaRPr lang="en-IN"/>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FA868DA-B23C-44B6-9260-7A2F5194F70A}" type="datetimeFigureOut">
              <a:rPr lang="en-US" smtClean="0"/>
              <a:pPr/>
              <a:t>12/15/2009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06C109-4C70-4647-83C0-E1B78B18D3B5}"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t>WGCV, GPC-2009</a:t>
            </a:r>
          </a:p>
        </p:txBody>
      </p:sp>
      <p:sp>
        <p:nvSpPr>
          <p:cNvPr id="6" name="Rectangle 7"/>
          <p:cNvSpPr>
            <a:spLocks noGrp="1" noChangeArrowheads="1"/>
          </p:cNvSpPr>
          <p:nvPr>
            <p:ph type="sldNum" sz="quarter" idx="12"/>
          </p:nvPr>
        </p:nvSpPr>
        <p:spPr>
          <a:ln/>
        </p:spPr>
        <p:txBody>
          <a:bodyPr/>
          <a:lstStyle>
            <a:lvl1pPr>
              <a:defRPr/>
            </a:lvl1pPr>
          </a:lstStyle>
          <a:p>
            <a:pPr>
              <a:defRPr/>
            </a:pPr>
            <a:fld id="{2B6406BA-7868-4A70-9B3B-9AF51AA3BE0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t>WGCV, GPC-2009</a:t>
            </a:r>
          </a:p>
        </p:txBody>
      </p:sp>
      <p:sp>
        <p:nvSpPr>
          <p:cNvPr id="7" name="Rectangle 7"/>
          <p:cNvSpPr>
            <a:spLocks noGrp="1" noChangeArrowheads="1"/>
          </p:cNvSpPr>
          <p:nvPr>
            <p:ph type="sldNum" sz="quarter" idx="12"/>
          </p:nvPr>
        </p:nvSpPr>
        <p:spPr>
          <a:ln/>
        </p:spPr>
        <p:txBody>
          <a:bodyPr/>
          <a:lstStyle>
            <a:lvl1pPr>
              <a:defRPr/>
            </a:lvl1pPr>
          </a:lstStyle>
          <a:p>
            <a:pPr>
              <a:defRPr/>
            </a:pPr>
            <a:fld id="{D52E91CD-3390-421D-AF48-76F8635645A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p>
        </p:txBody>
      </p:sp>
      <p:sp>
        <p:nvSpPr>
          <p:cNvPr id="8" name="Rectangle 6"/>
          <p:cNvSpPr>
            <a:spLocks noGrp="1" noChangeArrowheads="1"/>
          </p:cNvSpPr>
          <p:nvPr>
            <p:ph type="ftr" sz="quarter" idx="11"/>
          </p:nvPr>
        </p:nvSpPr>
        <p:spPr>
          <a:ln/>
        </p:spPr>
        <p:txBody>
          <a:bodyPr/>
          <a:lstStyle>
            <a:lvl1pPr>
              <a:defRPr/>
            </a:lvl1pPr>
          </a:lstStyle>
          <a:p>
            <a:pPr>
              <a:defRPr/>
            </a:pPr>
            <a:r>
              <a:rPr lang="en-US"/>
              <a:t>WGCV, GPC-2009</a:t>
            </a:r>
          </a:p>
        </p:txBody>
      </p:sp>
      <p:sp>
        <p:nvSpPr>
          <p:cNvPr id="9" name="Rectangle 7"/>
          <p:cNvSpPr>
            <a:spLocks noGrp="1" noChangeArrowheads="1"/>
          </p:cNvSpPr>
          <p:nvPr>
            <p:ph type="sldNum" sz="quarter" idx="12"/>
          </p:nvPr>
        </p:nvSpPr>
        <p:spPr>
          <a:ln/>
        </p:spPr>
        <p:txBody>
          <a:bodyPr/>
          <a:lstStyle>
            <a:lvl1pPr>
              <a:defRPr/>
            </a:lvl1pPr>
          </a:lstStyle>
          <a:p>
            <a:pPr>
              <a:defRPr/>
            </a:pPr>
            <a:fld id="{E7230A25-1A20-4A20-959E-1DD85ADB75A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p>
        </p:txBody>
      </p:sp>
      <p:sp>
        <p:nvSpPr>
          <p:cNvPr id="4" name="Rectangle 6"/>
          <p:cNvSpPr>
            <a:spLocks noGrp="1" noChangeArrowheads="1"/>
          </p:cNvSpPr>
          <p:nvPr>
            <p:ph type="ftr" sz="quarter" idx="11"/>
          </p:nvPr>
        </p:nvSpPr>
        <p:spPr>
          <a:ln/>
        </p:spPr>
        <p:txBody>
          <a:bodyPr/>
          <a:lstStyle>
            <a:lvl1pPr>
              <a:defRPr/>
            </a:lvl1pPr>
          </a:lstStyle>
          <a:p>
            <a:pPr>
              <a:defRPr/>
            </a:pPr>
            <a:r>
              <a:rPr lang="en-US"/>
              <a:t>WGCV, GPC-2009</a:t>
            </a:r>
          </a:p>
        </p:txBody>
      </p:sp>
      <p:sp>
        <p:nvSpPr>
          <p:cNvPr id="5" name="Rectangle 7"/>
          <p:cNvSpPr>
            <a:spLocks noGrp="1" noChangeArrowheads="1"/>
          </p:cNvSpPr>
          <p:nvPr>
            <p:ph type="sldNum" sz="quarter" idx="12"/>
          </p:nvPr>
        </p:nvSpPr>
        <p:spPr>
          <a:ln/>
        </p:spPr>
        <p:txBody>
          <a:bodyPr/>
          <a:lstStyle>
            <a:lvl1pPr>
              <a:defRPr/>
            </a:lvl1pPr>
          </a:lstStyle>
          <a:p>
            <a:pPr>
              <a:defRPr/>
            </a:pPr>
            <a:fld id="{8635BF57-DB1F-4D17-9B3D-146FA65D3BE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p>
        </p:txBody>
      </p:sp>
      <p:sp>
        <p:nvSpPr>
          <p:cNvPr id="3" name="Rectangle 6"/>
          <p:cNvSpPr>
            <a:spLocks noGrp="1" noChangeArrowheads="1"/>
          </p:cNvSpPr>
          <p:nvPr>
            <p:ph type="ftr" sz="quarter" idx="11"/>
          </p:nvPr>
        </p:nvSpPr>
        <p:spPr>
          <a:ln/>
        </p:spPr>
        <p:txBody>
          <a:bodyPr/>
          <a:lstStyle>
            <a:lvl1pPr>
              <a:defRPr/>
            </a:lvl1pPr>
          </a:lstStyle>
          <a:p>
            <a:pPr>
              <a:defRPr/>
            </a:pPr>
            <a:r>
              <a:rPr lang="en-US"/>
              <a:t>WGCV, GPC-2009</a:t>
            </a:r>
          </a:p>
        </p:txBody>
      </p:sp>
      <p:sp>
        <p:nvSpPr>
          <p:cNvPr id="4" name="Rectangle 7"/>
          <p:cNvSpPr>
            <a:spLocks noGrp="1" noChangeArrowheads="1"/>
          </p:cNvSpPr>
          <p:nvPr>
            <p:ph type="sldNum" sz="quarter" idx="12"/>
          </p:nvPr>
        </p:nvSpPr>
        <p:spPr>
          <a:ln/>
        </p:spPr>
        <p:txBody>
          <a:bodyPr/>
          <a:lstStyle>
            <a:lvl1pPr>
              <a:defRPr/>
            </a:lvl1pPr>
          </a:lstStyle>
          <a:p>
            <a:pPr>
              <a:defRPr/>
            </a:pPr>
            <a:fld id="{40F94E01-D0CA-40FD-9B8D-D4BFAE1A000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t>WGCV, GPC-2009</a:t>
            </a:r>
          </a:p>
        </p:txBody>
      </p:sp>
      <p:sp>
        <p:nvSpPr>
          <p:cNvPr id="7" name="Rectangle 7"/>
          <p:cNvSpPr>
            <a:spLocks noGrp="1" noChangeArrowheads="1"/>
          </p:cNvSpPr>
          <p:nvPr>
            <p:ph type="sldNum" sz="quarter" idx="12"/>
          </p:nvPr>
        </p:nvSpPr>
        <p:spPr>
          <a:ln/>
        </p:spPr>
        <p:txBody>
          <a:bodyPr/>
          <a:lstStyle>
            <a:lvl1pPr>
              <a:defRPr/>
            </a:lvl1pPr>
          </a:lstStyle>
          <a:p>
            <a:pPr>
              <a:defRPr/>
            </a:pPr>
            <a:fld id="{BD8E792D-B323-4EC9-8611-70FF0FD6454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C9385403-E54C-4857-A816-7897960C1231}"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9144000" cy="1066800"/>
          </a:xfrm>
          <a:prstGeom prst="rect">
            <a:avLst/>
          </a:prstGeom>
          <a:solidFill>
            <a:srgbClr val="B40000"/>
          </a:solidFill>
          <a:ln w="9525">
            <a:solidFill>
              <a:schemeClr val="tx1"/>
            </a:solidFill>
            <a:miter lim="800000"/>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1027" name="Rectangle 3"/>
          <p:cNvSpPr>
            <a:spLocks noGrp="1" noChangeArrowheads="1"/>
          </p:cNvSpPr>
          <p:nvPr>
            <p:ph type="title"/>
          </p:nvPr>
        </p:nvSpPr>
        <p:spPr bwMode="auto">
          <a:xfrm>
            <a:off x="0" y="0"/>
            <a:ext cx="7315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341" name="Rectangle 5"/>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latin typeface="+mn-lt"/>
                <a:cs typeface="+mn-cs"/>
              </a:defRPr>
            </a:lvl1pPr>
          </a:lstStyle>
          <a:p>
            <a:pPr>
              <a:defRPr/>
            </a:pPr>
            <a:endParaRPr lang="en-US"/>
          </a:p>
        </p:txBody>
      </p:sp>
      <p:sp>
        <p:nvSpPr>
          <p:cNvPr id="14342" name="Rectangle 6"/>
          <p:cNvSpPr>
            <a:spLocks noGrp="1" noChangeArrowheads="1"/>
          </p:cNvSpPr>
          <p:nvPr>
            <p:ph type="ftr" sz="quarter" idx="3"/>
          </p:nvPr>
        </p:nvSpPr>
        <p:spPr bwMode="auto">
          <a:xfrm>
            <a:off x="3124200" y="6477000"/>
            <a:ext cx="2895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200" smtClean="0">
                <a:latin typeface="+mn-lt"/>
                <a:cs typeface="+mn-cs"/>
              </a:defRPr>
            </a:lvl1pPr>
          </a:lstStyle>
          <a:p>
            <a:pPr>
              <a:defRPr/>
            </a:pPr>
            <a:r>
              <a:rPr lang="en-US"/>
              <a:t>WGCV, GPC-2009</a:t>
            </a:r>
          </a:p>
        </p:txBody>
      </p:sp>
      <p:sp>
        <p:nvSpPr>
          <p:cNvPr id="14343" name="Rectangle 7"/>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fontAlgn="auto">
              <a:spcBef>
                <a:spcPts val="0"/>
              </a:spcBef>
              <a:spcAft>
                <a:spcPts val="0"/>
              </a:spcAft>
              <a:defRPr sz="1400">
                <a:latin typeface="+mn-lt"/>
                <a:cs typeface="+mn-cs"/>
              </a:defRPr>
            </a:lvl1pPr>
          </a:lstStyle>
          <a:p>
            <a:pPr>
              <a:defRPr/>
            </a:pPr>
            <a:fld id="{35634F71-AF48-4A3C-8E03-E6B991BB851A}" type="slidenum">
              <a:rPr lang="en-US"/>
              <a:pPr>
                <a:defRPr/>
              </a:pPr>
              <a:t>‹#›</a:t>
            </a:fld>
            <a:endParaRPr lang="en-US"/>
          </a:p>
        </p:txBody>
      </p:sp>
      <p:sp>
        <p:nvSpPr>
          <p:cNvPr id="14344" name="Line 8"/>
          <p:cNvSpPr>
            <a:spLocks noChangeShapeType="1"/>
          </p:cNvSpPr>
          <p:nvPr/>
        </p:nvSpPr>
        <p:spPr bwMode="auto">
          <a:xfrm>
            <a:off x="0" y="1066800"/>
            <a:ext cx="9144000" cy="0"/>
          </a:xfrm>
          <a:prstGeom prst="line">
            <a:avLst/>
          </a:prstGeom>
          <a:noFill/>
          <a:ln w="38100">
            <a:solidFill>
              <a:srgbClr val="B40000"/>
            </a:solidFill>
            <a:round/>
            <a:headEnd/>
            <a:tailEnd/>
          </a:ln>
          <a:effectLst/>
        </p:spPr>
        <p:txBody>
          <a:bodyPr/>
          <a:lstStyle/>
          <a:p>
            <a:pPr fontAlgn="auto">
              <a:spcBef>
                <a:spcPts val="0"/>
              </a:spcBef>
              <a:spcAft>
                <a:spcPts val="0"/>
              </a:spcAft>
              <a:defRPr/>
            </a:pPr>
            <a:endParaRPr lang="en-US">
              <a:latin typeface="+mn-lt"/>
              <a:cs typeface="+mn-cs"/>
            </a:endParaRPr>
          </a:p>
        </p:txBody>
      </p:sp>
      <p:pic>
        <p:nvPicPr>
          <p:cNvPr id="1033" name="Picture 9" descr="Mano_IISc_Logo1"/>
          <p:cNvPicPr>
            <a:picLocks noChangeAspect="1" noChangeArrowheads="1"/>
          </p:cNvPicPr>
          <p:nvPr/>
        </p:nvPicPr>
        <p:blipFill>
          <a:blip r:embed="rId15" cstate="print">
            <a:clrChange>
              <a:clrFrom>
                <a:srgbClr val="000000"/>
              </a:clrFrom>
              <a:clrTo>
                <a:srgbClr val="000000">
                  <a:alpha val="0"/>
                </a:srgbClr>
              </a:clrTo>
            </a:clrChange>
          </a:blip>
          <a:srcRect/>
          <a:stretch>
            <a:fillRect/>
          </a:stretch>
        </p:blipFill>
        <p:spPr bwMode="auto">
          <a:xfrm>
            <a:off x="7924800" y="76200"/>
            <a:ext cx="1219200" cy="914400"/>
          </a:xfrm>
          <a:prstGeom prst="rect">
            <a:avLst/>
          </a:prstGeom>
          <a:noFill/>
          <a:ln w="9525">
            <a:noFill/>
            <a:miter lim="800000"/>
            <a:headEnd/>
            <a:tailEnd/>
          </a:ln>
        </p:spPr>
      </p:pic>
      <p:pic>
        <p:nvPicPr>
          <p:cNvPr id="1034" name="Picture 10" descr="Mano_IISc_Logo1"/>
          <p:cNvPicPr>
            <a:picLocks noChangeAspect="1" noChangeArrowheads="1"/>
          </p:cNvPicPr>
          <p:nvPr userDrawn="1"/>
        </p:nvPicPr>
        <p:blipFill>
          <a:blip r:embed="rId15" cstate="print">
            <a:clrChange>
              <a:clrFrom>
                <a:srgbClr val="000000"/>
              </a:clrFrom>
              <a:clrTo>
                <a:srgbClr val="000000">
                  <a:alpha val="0"/>
                </a:srgbClr>
              </a:clrTo>
            </a:clrChange>
          </a:blip>
          <a:srcRect/>
          <a:stretch>
            <a:fillRect/>
          </a:stretch>
        </p:blipFill>
        <p:spPr bwMode="auto">
          <a:xfrm>
            <a:off x="7924800" y="76200"/>
            <a:ext cx="1219200" cy="9144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85" r:id="rId13"/>
  </p:sldLayoutIdLst>
  <p:timing>
    <p:tnLst>
      <p:par>
        <p:cTn id="1" dur="indefinite" restart="never" nodeType="tmRoot"/>
      </p:par>
    </p:tnLst>
  </p:timing>
  <p:hf sldNum="0" hdr="0" dt="0"/>
  <p:txStyles>
    <p:titleStyle>
      <a:lvl1pPr algn="l" rtl="0" eaLnBrk="0" fontAlgn="base" hangingPunct="0">
        <a:spcBef>
          <a:spcPct val="0"/>
        </a:spcBef>
        <a:spcAft>
          <a:spcPct val="0"/>
        </a:spcAft>
        <a:defRPr sz="2800">
          <a:solidFill>
            <a:schemeClr val="bg1"/>
          </a:solidFill>
          <a:latin typeface="+mj-lt"/>
          <a:ea typeface="+mj-ea"/>
          <a:cs typeface="+mj-cs"/>
        </a:defRPr>
      </a:lvl1pPr>
      <a:lvl2pPr algn="l" rtl="0" eaLnBrk="0" fontAlgn="base" hangingPunct="0">
        <a:spcBef>
          <a:spcPct val="0"/>
        </a:spcBef>
        <a:spcAft>
          <a:spcPct val="0"/>
        </a:spcAft>
        <a:defRPr sz="2800">
          <a:solidFill>
            <a:schemeClr val="bg1"/>
          </a:solidFill>
          <a:latin typeface="Verdana" pitchFamily="34" charset="0"/>
          <a:cs typeface="Arial" charset="0"/>
        </a:defRPr>
      </a:lvl2pPr>
      <a:lvl3pPr algn="l" rtl="0" eaLnBrk="0" fontAlgn="base" hangingPunct="0">
        <a:spcBef>
          <a:spcPct val="0"/>
        </a:spcBef>
        <a:spcAft>
          <a:spcPct val="0"/>
        </a:spcAft>
        <a:defRPr sz="2800">
          <a:solidFill>
            <a:schemeClr val="bg1"/>
          </a:solidFill>
          <a:latin typeface="Verdana" pitchFamily="34" charset="0"/>
          <a:cs typeface="Arial" charset="0"/>
        </a:defRPr>
      </a:lvl3pPr>
      <a:lvl4pPr algn="l" rtl="0" eaLnBrk="0" fontAlgn="base" hangingPunct="0">
        <a:spcBef>
          <a:spcPct val="0"/>
        </a:spcBef>
        <a:spcAft>
          <a:spcPct val="0"/>
        </a:spcAft>
        <a:defRPr sz="2800">
          <a:solidFill>
            <a:schemeClr val="bg1"/>
          </a:solidFill>
          <a:latin typeface="Verdana" pitchFamily="34" charset="0"/>
          <a:cs typeface="Arial" charset="0"/>
        </a:defRPr>
      </a:lvl4pPr>
      <a:lvl5pPr algn="l" rtl="0" eaLnBrk="0" fontAlgn="base" hangingPunct="0">
        <a:spcBef>
          <a:spcPct val="0"/>
        </a:spcBef>
        <a:spcAft>
          <a:spcPct val="0"/>
        </a:spcAft>
        <a:defRPr sz="2800">
          <a:solidFill>
            <a:schemeClr val="bg1"/>
          </a:solidFill>
          <a:latin typeface="Verdana" pitchFamily="34" charset="0"/>
          <a:cs typeface="Arial" charset="0"/>
        </a:defRPr>
      </a:lvl5pPr>
      <a:lvl6pPr marL="457200" algn="l" rtl="0" fontAlgn="base">
        <a:spcBef>
          <a:spcPct val="0"/>
        </a:spcBef>
        <a:spcAft>
          <a:spcPct val="0"/>
        </a:spcAft>
        <a:defRPr sz="2800">
          <a:solidFill>
            <a:schemeClr val="bg1"/>
          </a:solidFill>
          <a:latin typeface="Verdana" pitchFamily="34" charset="0"/>
          <a:cs typeface="Arial" charset="0"/>
        </a:defRPr>
      </a:lvl6pPr>
      <a:lvl7pPr marL="914400" algn="l" rtl="0" fontAlgn="base">
        <a:spcBef>
          <a:spcPct val="0"/>
        </a:spcBef>
        <a:spcAft>
          <a:spcPct val="0"/>
        </a:spcAft>
        <a:defRPr sz="2800">
          <a:solidFill>
            <a:schemeClr val="bg1"/>
          </a:solidFill>
          <a:latin typeface="Verdana" pitchFamily="34" charset="0"/>
          <a:cs typeface="Arial" charset="0"/>
        </a:defRPr>
      </a:lvl7pPr>
      <a:lvl8pPr marL="1371600" algn="l" rtl="0" fontAlgn="base">
        <a:spcBef>
          <a:spcPct val="0"/>
        </a:spcBef>
        <a:spcAft>
          <a:spcPct val="0"/>
        </a:spcAft>
        <a:defRPr sz="2800">
          <a:solidFill>
            <a:schemeClr val="bg1"/>
          </a:solidFill>
          <a:latin typeface="Verdana" pitchFamily="34" charset="0"/>
          <a:cs typeface="Arial" charset="0"/>
        </a:defRPr>
      </a:lvl8pPr>
      <a:lvl9pPr marL="1828800" algn="l" rtl="0" fontAlgn="base">
        <a:spcBef>
          <a:spcPct val="0"/>
        </a:spcBef>
        <a:spcAft>
          <a:spcPct val="0"/>
        </a:spcAft>
        <a:defRPr sz="2800">
          <a:solidFill>
            <a:schemeClr val="bg1"/>
          </a:solidFill>
          <a:latin typeface="Verdana" pitchFamily="34" charset="0"/>
          <a:cs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1600">
          <a:solidFill>
            <a:schemeClr val="tx1"/>
          </a:solidFill>
          <a:latin typeface="+mn-lt"/>
          <a:cs typeface="+mn-cs"/>
        </a:defRPr>
      </a:lvl4pPr>
      <a:lvl5pPr marL="2057400" indent="-228600" algn="l" rtl="0" eaLnBrk="0" fontAlgn="base" hangingPunct="0">
        <a:spcBef>
          <a:spcPct val="20000"/>
        </a:spcBef>
        <a:spcAft>
          <a:spcPct val="0"/>
        </a:spcAft>
        <a:buChar char="»"/>
        <a:defRPr sz="1600">
          <a:solidFill>
            <a:schemeClr val="tx1"/>
          </a:solidFill>
          <a:latin typeface="+mn-lt"/>
          <a:cs typeface="+mn-cs"/>
        </a:defRPr>
      </a:lvl5pPr>
      <a:lvl6pPr marL="2514600" indent="-228600" algn="l" rtl="0" fontAlgn="base">
        <a:spcBef>
          <a:spcPct val="20000"/>
        </a:spcBef>
        <a:spcAft>
          <a:spcPct val="0"/>
        </a:spcAft>
        <a:buChar char="»"/>
        <a:defRPr sz="1600">
          <a:solidFill>
            <a:schemeClr val="tx1"/>
          </a:solidFill>
          <a:latin typeface="+mn-lt"/>
          <a:cs typeface="+mn-cs"/>
        </a:defRPr>
      </a:lvl6pPr>
      <a:lvl7pPr marL="2971800" indent="-228600" algn="l" rtl="0" fontAlgn="base">
        <a:spcBef>
          <a:spcPct val="20000"/>
        </a:spcBef>
        <a:spcAft>
          <a:spcPct val="0"/>
        </a:spcAft>
        <a:buChar char="»"/>
        <a:defRPr sz="1600">
          <a:solidFill>
            <a:schemeClr val="tx1"/>
          </a:solidFill>
          <a:latin typeface="+mn-lt"/>
          <a:cs typeface="+mn-cs"/>
        </a:defRPr>
      </a:lvl7pPr>
      <a:lvl8pPr marL="3429000" indent="-228600" algn="l" rtl="0" fontAlgn="base">
        <a:spcBef>
          <a:spcPct val="20000"/>
        </a:spcBef>
        <a:spcAft>
          <a:spcPct val="0"/>
        </a:spcAft>
        <a:buChar char="»"/>
        <a:defRPr sz="1600">
          <a:solidFill>
            <a:schemeClr val="tx1"/>
          </a:solidFill>
          <a:latin typeface="+mn-lt"/>
          <a:cs typeface="+mn-cs"/>
        </a:defRPr>
      </a:lvl8pPr>
      <a:lvl9pPr marL="3886200" indent="-228600" algn="l" rtl="0" fontAlgn="base">
        <a:spcBef>
          <a:spcPct val="20000"/>
        </a:spcBef>
        <a:spcAft>
          <a:spcPct val="0"/>
        </a:spcAft>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A868DA-B23C-44B6-9260-7A2F5194F70A}" type="datetimeFigureOut">
              <a:rPr lang="en-US" smtClean="0"/>
              <a:pPr/>
              <a:t>12/15/2009</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06C109-4C70-4647-83C0-E1B78B18D3B5}"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Is Virtualization ready for End-to-End Application Performance?</a:t>
            </a:r>
            <a:endParaRPr lang="en-IN" dirty="0"/>
          </a:p>
        </p:txBody>
      </p:sp>
      <p:sp>
        <p:nvSpPr>
          <p:cNvPr id="3" name="Subtitle 2"/>
          <p:cNvSpPr>
            <a:spLocks noGrp="1"/>
          </p:cNvSpPr>
          <p:nvPr>
            <p:ph type="subTitle" idx="1"/>
          </p:nvPr>
        </p:nvSpPr>
        <p:spPr/>
        <p:txBody>
          <a:bodyPr/>
          <a:lstStyle/>
          <a:p>
            <a:r>
              <a:rPr lang="en-US" dirty="0" smtClean="0"/>
              <a:t>J. </a:t>
            </a:r>
            <a:r>
              <a:rPr lang="en-US" dirty="0" err="1" smtClean="0"/>
              <a:t>Lakshmi</a:t>
            </a:r>
            <a:endParaRPr lang="en-US" dirty="0" smtClean="0"/>
          </a:p>
          <a:p>
            <a:r>
              <a:rPr lang="en-US" dirty="0" err="1" smtClean="0"/>
              <a:t>CADlab</a:t>
            </a:r>
            <a:r>
              <a:rPr lang="en-US" dirty="0" smtClean="0"/>
              <a:t>, SERC</a:t>
            </a:r>
          </a:p>
          <a:p>
            <a:r>
              <a:rPr lang="en-US" b="1" i="1" dirty="0" smtClean="0"/>
              <a:t>Indian Institute of Science</a:t>
            </a:r>
            <a:endParaRPr lang="en-IN" b="1"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Benchmark Performance Analysis</a:t>
            </a:r>
            <a:endParaRPr lang="en-IN" dirty="0"/>
          </a:p>
        </p:txBody>
      </p:sp>
      <p:sp>
        <p:nvSpPr>
          <p:cNvPr id="3" name="Footer Placeholder 2"/>
          <p:cNvSpPr>
            <a:spLocks noGrp="1"/>
          </p:cNvSpPr>
          <p:nvPr>
            <p:ph type="ftr" sz="quarter" idx="11"/>
          </p:nvPr>
        </p:nvSpPr>
        <p:spPr/>
        <p:txBody>
          <a:bodyPr/>
          <a:lstStyle/>
          <a:p>
            <a:pPr>
              <a:defRPr/>
            </a:pPr>
            <a:r>
              <a:rPr lang="en-US" smtClean="0"/>
              <a:t>WGCV, GPC-2009</a:t>
            </a:r>
            <a:endParaRPr lang="en-US"/>
          </a:p>
        </p:txBody>
      </p:sp>
      <p:sp>
        <p:nvSpPr>
          <p:cNvPr id="5" name="Content Placeholder 2"/>
          <p:cNvSpPr txBox="1">
            <a:spLocks/>
          </p:cNvSpPr>
          <p:nvPr/>
        </p:nvSpPr>
        <p:spPr>
          <a:xfrm>
            <a:off x="457200" y="1428736"/>
            <a:ext cx="8229600" cy="4525963"/>
          </a:xfrm>
          <a:prstGeom prst="rect">
            <a:avLst/>
          </a:prstGeom>
        </p:spPr>
        <p:txBody>
          <a:bodyPr>
            <a:normAutofit/>
          </a:bodyPr>
          <a:lstStyle/>
          <a:p>
            <a:pPr marL="342900" marR="0" lvl="0" indent="-342900" algn="just" defTabSz="914400" rtl="0" eaLnBrk="0" fontAlgn="base" latinLnBrk="0" hangingPunct="0">
              <a:lnSpc>
                <a:spcPct val="100000"/>
              </a:lnSpc>
              <a:spcBef>
                <a:spcPct val="20000"/>
              </a:spcBef>
              <a:spcAft>
                <a:spcPct val="0"/>
              </a:spcAft>
              <a:buClrTx/>
              <a:buSzTx/>
              <a:buFontTx/>
              <a:buChar char="•"/>
              <a:tabLst/>
              <a:defRPr/>
            </a:pPr>
            <a:r>
              <a:rPr lang="en-US" sz="2400" dirty="0" smtClean="0"/>
              <a:t>NIC virtualization not scalable.</a:t>
            </a:r>
          </a:p>
          <a:p>
            <a:pPr marL="342900" marR="0" lvl="0" indent="-342900" algn="just" defTabSz="914400" rtl="0" eaLnBrk="0" fontAlgn="base" latinLnBrk="0" hangingPunct="0">
              <a:lnSpc>
                <a:spcPct val="100000"/>
              </a:lnSpc>
              <a:spcBef>
                <a:spcPct val="20000"/>
              </a:spcBef>
              <a:spcAft>
                <a:spcPct val="0"/>
              </a:spcAft>
              <a:buClrTx/>
              <a:buSzTx/>
              <a:buFontTx/>
              <a:buChar char="•"/>
              <a:tabLst/>
              <a:defRPr/>
            </a:pPr>
            <a:r>
              <a:rPr lang="en-US" sz="2400" dirty="0" smtClean="0"/>
              <a:t>Virtualization overheads are high enough to cause usable bandwidth loss per VM.</a:t>
            </a:r>
          </a:p>
          <a:p>
            <a:pPr marL="342900" marR="0" lvl="0" indent="-342900" algn="just" defTabSz="914400" rtl="0" eaLnBrk="0" fontAlgn="base" latinLnBrk="0" hangingPunct="0">
              <a:lnSpc>
                <a:spcPct val="100000"/>
              </a:lnSpc>
              <a:spcBef>
                <a:spcPct val="20000"/>
              </a:spcBef>
              <a:spcAft>
                <a:spcPct val="0"/>
              </a:spcAft>
              <a:buClrTx/>
              <a:buSzTx/>
              <a:buFontTx/>
              <a:buChar char="•"/>
              <a:tabLst/>
              <a:defRPr/>
            </a:pPr>
            <a:r>
              <a:rPr lang="en-US" sz="2400" dirty="0" err="1" smtClean="0"/>
              <a:t>QoS</a:t>
            </a:r>
            <a:r>
              <a:rPr lang="en-US" sz="2400" dirty="0" smtClean="0"/>
              <a:t> controls insufficient to impose application specific guarantees. </a:t>
            </a:r>
            <a:r>
              <a:rPr lang="en-US" sz="2400" dirty="0" smtClean="0"/>
              <a:t>Existing constructs support </a:t>
            </a:r>
            <a:r>
              <a:rPr lang="en-US" sz="2400" dirty="0" err="1" smtClean="0"/>
              <a:t>QoS</a:t>
            </a:r>
            <a:r>
              <a:rPr lang="en-US" sz="2400" dirty="0" smtClean="0"/>
              <a:t> only on the outgoing stream from the server. Lack of control on the incoming stream at the device effects bandwidth availability and application throughput.</a:t>
            </a:r>
            <a:endParaRPr lang="en-US" sz="2400" dirty="0" smtClean="0"/>
          </a:p>
          <a:p>
            <a:pPr marL="285750" indent="-285750" eaLnBrk="0" fontAlgn="base" hangingPunct="0">
              <a:spcBef>
                <a:spcPct val="20000"/>
              </a:spcBef>
              <a:spcAft>
                <a:spcPct val="0"/>
              </a:spcAft>
              <a:buFont typeface="Arial" pitchFamily="34" charset="0"/>
              <a:buChar char="•"/>
            </a:pPr>
            <a:endParaRPr kumimoji="0" lang="en-IN" sz="2000" b="0" i="0" u="none" strike="noStrike" kern="0" cap="none" spc="0" normalizeH="0" baseline="0" noProof="0" dirty="0">
              <a:ln>
                <a:noFill/>
              </a:ln>
              <a:solidFill>
                <a:schemeClr val="tx1"/>
              </a:solidFill>
              <a:effectLst/>
              <a:uLnTx/>
              <a:uFillTx/>
              <a:latin typeface="+mn-lt"/>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Missing links </a:t>
            </a:r>
            <a:endParaRPr lang="en-IN" dirty="0"/>
          </a:p>
        </p:txBody>
      </p:sp>
      <p:sp>
        <p:nvSpPr>
          <p:cNvPr id="3" name="Content Placeholder 2"/>
          <p:cNvSpPr>
            <a:spLocks noGrp="1"/>
          </p:cNvSpPr>
          <p:nvPr>
            <p:ph idx="1"/>
          </p:nvPr>
        </p:nvSpPr>
        <p:spPr/>
        <p:txBody>
          <a:bodyPr>
            <a:normAutofit/>
          </a:bodyPr>
          <a:lstStyle/>
          <a:p>
            <a:r>
              <a:rPr lang="en-US" dirty="0" smtClean="0"/>
              <a:t>I/O Devices need to be virtualization aware</a:t>
            </a:r>
          </a:p>
          <a:p>
            <a:pPr lvl="1" algn="just"/>
            <a:r>
              <a:rPr lang="en-US" dirty="0" smtClean="0"/>
              <a:t>Requires micro-architecture modification to support sharing among multiple VMs.</a:t>
            </a:r>
          </a:p>
          <a:p>
            <a:pPr algn="just"/>
            <a:r>
              <a:rPr lang="en-US" dirty="0" smtClean="0"/>
              <a:t>Device virtualization architecture should allow direct or native access to I/O device.</a:t>
            </a:r>
          </a:p>
          <a:p>
            <a:pPr lvl="1" algn="just"/>
            <a:r>
              <a:rPr lang="en-US" dirty="0" smtClean="0"/>
              <a:t>VMMs need to be re-architected to support native I/O device access to VMs. </a:t>
            </a:r>
          </a:p>
          <a:p>
            <a:pPr algn="just"/>
            <a:r>
              <a:rPr lang="en-US" dirty="0" smtClean="0"/>
              <a:t>Need for </a:t>
            </a:r>
            <a:r>
              <a:rPr lang="en-US" dirty="0" err="1" smtClean="0"/>
              <a:t>QoS</a:t>
            </a:r>
            <a:r>
              <a:rPr lang="en-US" dirty="0" smtClean="0"/>
              <a:t> constructs to control </a:t>
            </a:r>
            <a:r>
              <a:rPr lang="en-US" dirty="0" smtClean="0"/>
              <a:t>sharing at the device level.</a:t>
            </a:r>
            <a:endParaRPr lang="en-US" dirty="0" smtClean="0"/>
          </a:p>
          <a:p>
            <a:pPr lvl="1"/>
            <a:r>
              <a:rPr lang="en-US" dirty="0" smtClean="0"/>
              <a:t>I/O devices to support </a:t>
            </a:r>
            <a:r>
              <a:rPr lang="en-US" dirty="0" err="1" smtClean="0"/>
              <a:t>QoS</a:t>
            </a:r>
            <a:r>
              <a:rPr lang="en-US" dirty="0" smtClean="0"/>
              <a:t> directed reconfigurable </a:t>
            </a:r>
            <a:r>
              <a:rPr lang="en-US" dirty="0" smtClean="0"/>
              <a:t>physical device partitions that can be exported as virtual devices.</a:t>
            </a:r>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85794"/>
          </a:xfrm>
        </p:spPr>
        <p:txBody>
          <a:bodyPr>
            <a:normAutofit/>
          </a:bodyPr>
          <a:lstStyle/>
          <a:p>
            <a:r>
              <a:rPr lang="en-US" dirty="0" smtClean="0"/>
              <a:t>NIC Architecture Proposal</a:t>
            </a:r>
            <a:endParaRPr lang="en-IN" dirty="0"/>
          </a:p>
        </p:txBody>
      </p:sp>
      <p:pic>
        <p:nvPicPr>
          <p:cNvPr id="5" name="Picture 4" descr="ProposedNICArch.png"/>
          <p:cNvPicPr>
            <a:picLocks noChangeAspect="1"/>
          </p:cNvPicPr>
          <p:nvPr/>
        </p:nvPicPr>
        <p:blipFill>
          <a:blip r:embed="rId2" cstate="print"/>
          <a:stretch>
            <a:fillRect/>
          </a:stretch>
        </p:blipFill>
        <p:spPr>
          <a:xfrm>
            <a:off x="785818" y="1142984"/>
            <a:ext cx="7500958" cy="5688015"/>
          </a:xfrm>
          <a:prstGeom prst="rect">
            <a:avLst/>
          </a:prstGeom>
          <a:ln>
            <a:solidFill>
              <a:schemeClr val="accent1"/>
            </a:solid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14"/>
            <a:ext cx="8229600" cy="796908"/>
          </a:xfrm>
        </p:spPr>
        <p:txBody>
          <a:bodyPr/>
          <a:lstStyle/>
          <a:p>
            <a:r>
              <a:rPr lang="en-US" dirty="0" smtClean="0"/>
              <a:t>Architecture Evaluation for </a:t>
            </a:r>
            <a:r>
              <a:rPr lang="en-US" dirty="0" err="1" smtClean="0"/>
              <a:t>QoS</a:t>
            </a:r>
            <a:endParaRPr lang="en-IN" dirty="0"/>
          </a:p>
        </p:txBody>
      </p:sp>
      <p:pic>
        <p:nvPicPr>
          <p:cNvPr id="4" name="Picture 3" descr="httperf-nd-NWBW-QoS-tput-bw.png"/>
          <p:cNvPicPr>
            <a:picLocks noChangeAspect="1"/>
          </p:cNvPicPr>
          <p:nvPr/>
        </p:nvPicPr>
        <p:blipFill>
          <a:blip r:embed="rId2" cstate="print"/>
          <a:stretch>
            <a:fillRect/>
          </a:stretch>
        </p:blipFill>
        <p:spPr>
          <a:xfrm>
            <a:off x="1142976" y="1375173"/>
            <a:ext cx="6834214" cy="5125661"/>
          </a:xfrm>
          <a:prstGeom prst="rect">
            <a:avLst/>
          </a:prstGeom>
          <a:ln>
            <a:solidFill>
              <a:schemeClr val="accent1"/>
            </a:solid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28670"/>
          </a:xfrm>
        </p:spPr>
        <p:txBody>
          <a:bodyPr>
            <a:normAutofit/>
          </a:bodyPr>
          <a:lstStyle/>
          <a:p>
            <a:r>
              <a:rPr lang="en-US" dirty="0" smtClean="0"/>
              <a:t>Conclusion</a:t>
            </a:r>
            <a:endParaRPr lang="en-IN" dirty="0"/>
          </a:p>
        </p:txBody>
      </p:sp>
      <p:sp>
        <p:nvSpPr>
          <p:cNvPr id="3" name="Content Placeholder 2"/>
          <p:cNvSpPr>
            <a:spLocks noGrp="1"/>
          </p:cNvSpPr>
          <p:nvPr>
            <p:ph idx="1"/>
          </p:nvPr>
        </p:nvSpPr>
        <p:spPr>
          <a:xfrm>
            <a:off x="357158" y="1285860"/>
            <a:ext cx="8429684" cy="5357850"/>
          </a:xfrm>
        </p:spPr>
        <p:txBody>
          <a:bodyPr>
            <a:normAutofit lnSpcReduction="10000"/>
          </a:bodyPr>
          <a:lstStyle/>
          <a:p>
            <a:pPr algn="just"/>
            <a:r>
              <a:rPr lang="en-US" sz="2800" dirty="0" smtClean="0"/>
              <a:t>I/O device sharing in multi-core virtualized servers needs to support </a:t>
            </a:r>
          </a:p>
          <a:p>
            <a:pPr lvl="1" algn="just"/>
            <a:r>
              <a:rPr lang="en-US" sz="2800" dirty="0" smtClean="0"/>
              <a:t>native device access to VMs</a:t>
            </a:r>
          </a:p>
          <a:p>
            <a:pPr lvl="1" algn="just"/>
            <a:r>
              <a:rPr lang="en-US" sz="2800" dirty="0" smtClean="0"/>
              <a:t>device level </a:t>
            </a:r>
            <a:r>
              <a:rPr lang="en-US" sz="2800" dirty="0" err="1" smtClean="0"/>
              <a:t>QoS</a:t>
            </a:r>
            <a:r>
              <a:rPr lang="en-US" sz="2800" dirty="0" smtClean="0"/>
              <a:t> constructs, and</a:t>
            </a:r>
          </a:p>
          <a:p>
            <a:pPr algn="just"/>
            <a:r>
              <a:rPr lang="en-US" sz="2800" dirty="0" smtClean="0"/>
              <a:t>PCI-SIG’s IOV extended to support reconfigurable device partitions.</a:t>
            </a:r>
          </a:p>
          <a:p>
            <a:pPr algn="just"/>
            <a:r>
              <a:rPr lang="en-US" sz="2800" dirty="0" smtClean="0"/>
              <a:t>System virtualization architecture designed to use extended IOV devices using VMM-bypass mechanism.</a:t>
            </a:r>
          </a:p>
          <a:p>
            <a:pPr algn="just"/>
            <a:r>
              <a:rPr lang="en-US" sz="2800" dirty="0" smtClean="0"/>
              <a:t>Simulation of E2E architecture demonstrates required flexibility and scalability.</a:t>
            </a:r>
            <a:r>
              <a:rPr lang="en-US" dirty="0" smtClean="0"/>
              <a:t/>
            </a:r>
            <a:br>
              <a:rPr lang="en-US" dirty="0" smtClean="0"/>
            </a:br>
            <a:endParaRPr lang="en-US" dirty="0" smtClean="0"/>
          </a:p>
          <a:p>
            <a:endParaRPr lang="en-IN"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Title 1"/>
          <p:cNvSpPr txBox="1">
            <a:spLocks/>
          </p:cNvSpPr>
          <p:nvPr/>
        </p:nvSpPr>
        <p:spPr>
          <a:xfrm>
            <a:off x="609600" y="1857364"/>
            <a:ext cx="8229600" cy="2643206"/>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Questions?</a:t>
            </a:r>
          </a:p>
          <a:p>
            <a:pPr marL="0" marR="0" lvl="0" indent="0" algn="ctr" defTabSz="914400" rtl="0" eaLnBrk="1" fontAlgn="auto" latinLnBrk="0" hangingPunct="1">
              <a:lnSpc>
                <a:spcPct val="100000"/>
              </a:lnSpc>
              <a:spcBef>
                <a:spcPct val="0"/>
              </a:spcBef>
              <a:spcAft>
                <a:spcPts val="0"/>
              </a:spcAft>
              <a:buClrTx/>
              <a:buSzTx/>
              <a:buFontTx/>
              <a:buNone/>
              <a:tabLst/>
              <a:defRPr/>
            </a:pPr>
            <a:endParaRPr lang="en-US" sz="4400" dirty="0" smtClean="0">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0" i="0" u="none" strike="noStrike" kern="1200" cap="none" spc="0" normalizeH="0" baseline="0" noProof="0" dirty="0" smtClean="0">
              <a:ln>
                <a:noFill/>
              </a:ln>
              <a:solidFill>
                <a:schemeClr val="tx1"/>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err="1" smtClean="0">
                <a:ln>
                  <a:noFill/>
                </a:ln>
                <a:solidFill>
                  <a:schemeClr val="tx1"/>
                </a:solidFill>
                <a:effectLst/>
                <a:uLnTx/>
                <a:uFillTx/>
                <a:latin typeface="+mj-lt"/>
                <a:ea typeface="+mj-ea"/>
                <a:cs typeface="+mj-cs"/>
              </a:rPr>
              <a:t>Thankyou</a:t>
            </a:r>
            <a:r>
              <a:rPr kumimoji="0" lang="en-US" sz="4400" b="0" i="0" u="none" strike="noStrike" kern="1200" cap="none" spc="0" normalizeH="0" baseline="0" noProof="0" dirty="0" smtClean="0">
                <a:ln>
                  <a:noFill/>
                </a:ln>
                <a:solidFill>
                  <a:schemeClr val="tx1"/>
                </a:solidFill>
                <a:effectLst/>
                <a:uLnTx/>
                <a:uFillTx/>
                <a:latin typeface="+mj-lt"/>
                <a:ea typeface="+mj-ea"/>
                <a:cs typeface="+mj-cs"/>
              </a:rPr>
              <a:t>!</a:t>
            </a:r>
            <a:endParaRPr kumimoji="0" lang="en-IN"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PCI-SIG IOV</a:t>
            </a:r>
            <a:endParaRPr lang="en-IN" dirty="0"/>
          </a:p>
        </p:txBody>
      </p:sp>
      <p:sp>
        <p:nvSpPr>
          <p:cNvPr id="4" name="Text Box 2"/>
          <p:cNvSpPr txBox="1">
            <a:spLocks noGrp="1" noChangeArrowheads="1"/>
          </p:cNvSpPr>
          <p:nvPr>
            <p:ph idx="1"/>
          </p:nvPr>
        </p:nvSpPr>
        <p:spPr bwMode="auto">
          <a:prstGeom prst="rect">
            <a:avLst/>
          </a:prstGeom>
          <a:noFill/>
          <a:ln w="9525">
            <a:noFill/>
            <a:round/>
            <a:headEnd/>
            <a:tailEnd/>
          </a:ln>
          <a:effectLst/>
        </p:spPr>
        <p:txBody>
          <a:bodyPr/>
          <a:lstStyle/>
          <a:p>
            <a:pPr marL="341313" indent="-341313" algn="just">
              <a:spcBef>
                <a:spcPts val="800"/>
              </a:spcBef>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3200" dirty="0">
                <a:solidFill>
                  <a:srgbClr val="000000"/>
                </a:solidFill>
                <a:ea typeface="Luxi Sans" charset="0"/>
                <a:cs typeface="Luxi Sans" charset="0"/>
              </a:rPr>
              <a:t>PCI Special Interest Group released a I/O Virtualization specification in June 2008.</a:t>
            </a:r>
          </a:p>
          <a:p>
            <a:pPr marL="341313" indent="-341313" algn="just">
              <a:spcBef>
                <a:spcPts val="800"/>
              </a:spcBef>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3200" dirty="0">
                <a:solidFill>
                  <a:srgbClr val="000000"/>
                </a:solidFill>
                <a:ea typeface="Luxi Sans" charset="0"/>
                <a:cs typeface="Luxi Sans" charset="0"/>
              </a:rPr>
              <a:t>Make I/O Devices Virtualization aware and allow native access to virtual device interfaces by using</a:t>
            </a:r>
          </a:p>
          <a:p>
            <a:pPr marL="741363" lvl="1" indent="-284163" algn="just">
              <a:spcBef>
                <a:spcPts val="700"/>
              </a:spcBef>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dirty="0">
                <a:solidFill>
                  <a:srgbClr val="000000"/>
                </a:solidFill>
                <a:ea typeface="Luxi Sans" charset="0"/>
                <a:cs typeface="Luxi Sans" charset="0"/>
              </a:rPr>
              <a:t>I/O Page Tables</a:t>
            </a:r>
          </a:p>
          <a:p>
            <a:pPr marL="741363" lvl="1" indent="-284163" algn="just">
              <a:spcBef>
                <a:spcPts val="700"/>
              </a:spcBef>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dirty="0">
                <a:solidFill>
                  <a:srgbClr val="000000"/>
                </a:solidFill>
                <a:ea typeface="Luxi Sans" charset="0"/>
                <a:cs typeface="Luxi Sans" charset="0"/>
              </a:rPr>
              <a:t>Virtual Device Identifiers</a:t>
            </a:r>
          </a:p>
          <a:p>
            <a:pPr marL="741363" lvl="1" indent="-284163" algn="just">
              <a:spcBef>
                <a:spcPts val="700"/>
              </a:spcBef>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dirty="0">
                <a:solidFill>
                  <a:srgbClr val="000000"/>
                </a:solidFill>
                <a:ea typeface="Luxi Sans" charset="0"/>
                <a:cs typeface="Luxi Sans" charset="0"/>
              </a:rPr>
              <a:t>Virtual device specific interrupts</a:t>
            </a:r>
          </a:p>
          <a:p>
            <a:pPr marL="341313" indent="-341313" algn="just">
              <a:spcBef>
                <a:spcPts val="700"/>
              </a:spcBef>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sz="3200" dirty="0">
              <a:solidFill>
                <a:srgbClr val="000000"/>
              </a:solidFill>
              <a:ea typeface="Luxi Sans" charset="0"/>
              <a:cs typeface="Luxi Sans" charset="0"/>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072462" cy="1143000"/>
          </a:xfrm>
        </p:spPr>
        <p:txBody>
          <a:bodyPr/>
          <a:lstStyle/>
          <a:p>
            <a:r>
              <a:rPr lang="en-US" dirty="0" smtClean="0"/>
              <a:t>Proposed Architecture: N/W communication workflow</a:t>
            </a:r>
            <a:endParaRPr lang="en-IN" dirty="0"/>
          </a:p>
        </p:txBody>
      </p:sp>
      <p:pic>
        <p:nvPicPr>
          <p:cNvPr id="4" name="Picture 2"/>
          <p:cNvPicPr>
            <a:picLocks noChangeAspect="1" noChangeArrowheads="1"/>
          </p:cNvPicPr>
          <p:nvPr/>
        </p:nvPicPr>
        <p:blipFill>
          <a:blip r:embed="rId2" cstate="print"/>
          <a:srcRect/>
          <a:stretch>
            <a:fillRect/>
          </a:stretch>
        </p:blipFill>
        <p:spPr bwMode="auto">
          <a:xfrm>
            <a:off x="0" y="1143000"/>
            <a:ext cx="4343400" cy="5105400"/>
          </a:xfrm>
          <a:prstGeom prst="rect">
            <a:avLst/>
          </a:prstGeom>
          <a:noFill/>
          <a:ln w="9525">
            <a:noFill/>
            <a:round/>
            <a:headEnd/>
            <a:tailEnd/>
          </a:ln>
          <a:effectLst/>
        </p:spPr>
      </p:pic>
      <p:pic>
        <p:nvPicPr>
          <p:cNvPr id="5" name="Picture 3"/>
          <p:cNvPicPr>
            <a:picLocks noChangeAspect="1" noChangeArrowheads="1"/>
          </p:cNvPicPr>
          <p:nvPr/>
        </p:nvPicPr>
        <p:blipFill>
          <a:blip r:embed="rId3" cstate="print"/>
          <a:srcRect/>
          <a:stretch>
            <a:fillRect/>
          </a:stretch>
        </p:blipFill>
        <p:spPr bwMode="auto">
          <a:xfrm>
            <a:off x="4800600" y="1143000"/>
            <a:ext cx="4343400" cy="5181600"/>
          </a:xfrm>
          <a:prstGeom prst="rect">
            <a:avLst/>
          </a:prstGeom>
          <a:noFill/>
          <a:ln w="9525">
            <a:noFill/>
            <a:round/>
            <a:headEnd/>
            <a:tailEnd/>
          </a:ln>
          <a:effectLst/>
        </p:spPr>
      </p:pic>
      <p:sp>
        <p:nvSpPr>
          <p:cNvPr id="6" name="Text Box 4"/>
          <p:cNvSpPr txBox="1">
            <a:spLocks noChangeArrowheads="1"/>
          </p:cNvSpPr>
          <p:nvPr/>
        </p:nvSpPr>
        <p:spPr bwMode="auto">
          <a:xfrm>
            <a:off x="0" y="6400800"/>
            <a:ext cx="4343400" cy="368300"/>
          </a:xfrm>
          <a:prstGeom prst="rect">
            <a:avLst/>
          </a:prstGeom>
          <a:noFill/>
          <a:ln w="9525">
            <a:noFill/>
            <a:round/>
            <a:headEnd/>
            <a:tailEnd/>
          </a:ln>
          <a:effectLst/>
        </p:spPr>
        <p:txBody>
          <a:bodyPr lIns="90000" tIns="46800" rIns="90000" bIns="46800">
            <a:sp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solidFill>
                  <a:srgbClr val="000000"/>
                </a:solidFill>
                <a:ea typeface="Luxi Sans" charset="0"/>
                <a:cs typeface="Luxi Sans" charset="0"/>
              </a:rPr>
              <a:t>N/w Packet Reception Workflow</a:t>
            </a:r>
          </a:p>
        </p:txBody>
      </p:sp>
      <p:sp>
        <p:nvSpPr>
          <p:cNvPr id="7" name="Text Box 5"/>
          <p:cNvSpPr txBox="1">
            <a:spLocks noChangeArrowheads="1"/>
          </p:cNvSpPr>
          <p:nvPr/>
        </p:nvSpPr>
        <p:spPr bwMode="auto">
          <a:xfrm>
            <a:off x="4724400" y="6400800"/>
            <a:ext cx="4343400" cy="368300"/>
          </a:xfrm>
          <a:prstGeom prst="rect">
            <a:avLst/>
          </a:prstGeom>
          <a:noFill/>
          <a:ln w="9525">
            <a:noFill/>
            <a:round/>
            <a:headEnd/>
            <a:tailEnd/>
          </a:ln>
          <a:effectLst/>
        </p:spPr>
        <p:txBody>
          <a:bodyPr lIns="90000" tIns="46800" rIns="90000" bIns="46800">
            <a:sp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solidFill>
                  <a:srgbClr val="000000"/>
                </a:solidFill>
                <a:ea typeface="Luxi Sans" charset="0"/>
                <a:cs typeface="Luxi Sans" charset="0"/>
              </a:rPr>
              <a:t>N/w Packet Transmission Workflow</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900"/>
            <a:ext cx="8229600" cy="1143000"/>
          </a:xfrm>
        </p:spPr>
        <p:txBody>
          <a:bodyPr>
            <a:normAutofit/>
          </a:bodyPr>
          <a:lstStyle/>
          <a:p>
            <a:r>
              <a:rPr lang="en-US" dirty="0" smtClean="0"/>
              <a:t>Virtual Machine</a:t>
            </a:r>
            <a:br>
              <a:rPr lang="en-US" dirty="0" smtClean="0"/>
            </a:br>
            <a:r>
              <a:rPr lang="en-US" sz="2200" dirty="0" smtClean="0"/>
              <a:t>Efficient, isolated replica of the computing system.</a:t>
            </a:r>
            <a:endParaRPr lang="en-IN" sz="2200" dirty="0"/>
          </a:p>
        </p:txBody>
      </p:sp>
      <p:pic>
        <p:nvPicPr>
          <p:cNvPr id="4" name="Picture 3" descr="GeneralizedVMArchitecture.png"/>
          <p:cNvPicPr>
            <a:picLocks noChangeAspect="1"/>
          </p:cNvPicPr>
          <p:nvPr/>
        </p:nvPicPr>
        <p:blipFill>
          <a:blip r:embed="rId3" cstate="print"/>
          <a:stretch>
            <a:fillRect/>
          </a:stretch>
        </p:blipFill>
        <p:spPr>
          <a:xfrm>
            <a:off x="564211" y="1236506"/>
            <a:ext cx="7794003" cy="547864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Virtualized Server</a:t>
            </a:r>
            <a:endParaRPr lang="en-IN" dirty="0"/>
          </a:p>
        </p:txBody>
      </p:sp>
      <p:sp>
        <p:nvSpPr>
          <p:cNvPr id="3" name="Content Placeholder 2"/>
          <p:cNvSpPr>
            <a:spLocks noGrp="1"/>
          </p:cNvSpPr>
          <p:nvPr>
            <p:ph idx="1"/>
          </p:nvPr>
        </p:nvSpPr>
        <p:spPr/>
        <p:txBody>
          <a:bodyPr>
            <a:normAutofit/>
          </a:bodyPr>
          <a:lstStyle/>
          <a:p>
            <a:r>
              <a:rPr lang="en-US" sz="2800" dirty="0" smtClean="0"/>
              <a:t>Desirable properties [Goldberg (1974)] :</a:t>
            </a:r>
          </a:p>
          <a:p>
            <a:pPr lvl="1" algn="just"/>
            <a:r>
              <a:rPr lang="en-US" sz="2800" dirty="0" smtClean="0"/>
              <a:t>System Hygiene: Hardware support for virtualization. </a:t>
            </a:r>
          </a:p>
          <a:p>
            <a:pPr lvl="1" algn="just"/>
            <a:r>
              <a:rPr lang="en-US" sz="2800" dirty="0" smtClean="0"/>
              <a:t>Software simplicity: Smaller and simpler VMM kernel for higher security and reliability.</a:t>
            </a:r>
          </a:p>
          <a:p>
            <a:pPr lvl="1" algn="just"/>
            <a:r>
              <a:rPr lang="en-US" sz="2800" dirty="0" smtClean="0"/>
              <a:t>System Performance: VM should be as efficient as the non-virtualized machine, if not more!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Architectural support for Virtualization</a:t>
            </a:r>
            <a:endParaRPr lang="en-IN" dirty="0"/>
          </a:p>
        </p:txBody>
      </p:sp>
      <p:grpSp>
        <p:nvGrpSpPr>
          <p:cNvPr id="29" name="Group 28"/>
          <p:cNvGrpSpPr/>
          <p:nvPr/>
        </p:nvGrpSpPr>
        <p:grpSpPr>
          <a:xfrm>
            <a:off x="928662" y="2143116"/>
            <a:ext cx="2500330" cy="1000132"/>
            <a:chOff x="785786" y="2071678"/>
            <a:chExt cx="2500330" cy="1000132"/>
          </a:xfrm>
        </p:grpSpPr>
        <p:sp>
          <p:nvSpPr>
            <p:cNvPr id="5" name="Rounded Rectangle 4"/>
            <p:cNvSpPr/>
            <p:nvPr/>
          </p:nvSpPr>
          <p:spPr>
            <a:xfrm>
              <a:off x="785786" y="2071678"/>
              <a:ext cx="2500330" cy="10001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TextBox 5"/>
            <p:cNvSpPr txBox="1"/>
            <p:nvPr/>
          </p:nvSpPr>
          <p:spPr>
            <a:xfrm>
              <a:off x="857224" y="2345288"/>
              <a:ext cx="2357454" cy="369332"/>
            </a:xfrm>
            <a:prstGeom prst="rect">
              <a:avLst/>
            </a:prstGeom>
            <a:noFill/>
          </p:spPr>
          <p:txBody>
            <a:bodyPr wrap="square" rtlCol="0">
              <a:spAutoFit/>
            </a:bodyPr>
            <a:lstStyle/>
            <a:p>
              <a:pPr algn="ctr"/>
              <a:r>
                <a:rPr lang="en-US" dirty="0" smtClean="0"/>
                <a:t>Virtual Resource</a:t>
              </a:r>
              <a:endParaRPr lang="en-IN" dirty="0"/>
            </a:p>
          </p:txBody>
        </p:sp>
      </p:grpSp>
      <p:sp>
        <p:nvSpPr>
          <p:cNvPr id="20" name="TextBox 19"/>
          <p:cNvSpPr txBox="1"/>
          <p:nvPr/>
        </p:nvSpPr>
        <p:spPr>
          <a:xfrm>
            <a:off x="3571868" y="2059536"/>
            <a:ext cx="1500198" cy="369332"/>
          </a:xfrm>
          <a:prstGeom prst="rect">
            <a:avLst/>
          </a:prstGeom>
          <a:noFill/>
        </p:spPr>
        <p:txBody>
          <a:bodyPr wrap="square" rtlCol="0">
            <a:spAutoFit/>
          </a:bodyPr>
          <a:lstStyle/>
          <a:p>
            <a:pPr algn="ctr"/>
            <a:r>
              <a:rPr lang="en-US" dirty="0" smtClean="0"/>
              <a:t>f - map</a:t>
            </a:r>
            <a:endParaRPr lang="en-IN" dirty="0"/>
          </a:p>
        </p:txBody>
      </p:sp>
      <p:grpSp>
        <p:nvGrpSpPr>
          <p:cNvPr id="30" name="Group 29"/>
          <p:cNvGrpSpPr/>
          <p:nvPr/>
        </p:nvGrpSpPr>
        <p:grpSpPr>
          <a:xfrm>
            <a:off x="5500694" y="2214554"/>
            <a:ext cx="2786082" cy="928694"/>
            <a:chOff x="5357818" y="2143116"/>
            <a:chExt cx="2786082" cy="928694"/>
          </a:xfrm>
        </p:grpSpPr>
        <p:sp>
          <p:nvSpPr>
            <p:cNvPr id="7" name="Rounded Rectangle 6"/>
            <p:cNvSpPr/>
            <p:nvPr/>
          </p:nvSpPr>
          <p:spPr>
            <a:xfrm>
              <a:off x="5357818" y="2143116"/>
              <a:ext cx="2786082"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TextBox 7"/>
            <p:cNvSpPr txBox="1"/>
            <p:nvPr/>
          </p:nvSpPr>
          <p:spPr>
            <a:xfrm>
              <a:off x="5643570" y="2357430"/>
              <a:ext cx="2214578" cy="369332"/>
            </a:xfrm>
            <a:prstGeom prst="rect">
              <a:avLst/>
            </a:prstGeom>
            <a:noFill/>
          </p:spPr>
          <p:txBody>
            <a:bodyPr wrap="square" rtlCol="0">
              <a:spAutoFit/>
            </a:bodyPr>
            <a:lstStyle/>
            <a:p>
              <a:pPr algn="ctr"/>
              <a:r>
                <a:rPr lang="en-US" dirty="0" smtClean="0"/>
                <a:t>Physical Resource</a:t>
              </a:r>
              <a:endParaRPr lang="en-IN" dirty="0"/>
            </a:p>
          </p:txBody>
        </p:sp>
      </p:grpSp>
      <p:cxnSp>
        <p:nvCxnSpPr>
          <p:cNvPr id="32" name="Straight Arrow Connector 31"/>
          <p:cNvCxnSpPr>
            <a:endCxn id="7" idx="1"/>
          </p:cNvCxnSpPr>
          <p:nvPr/>
        </p:nvCxnSpPr>
        <p:spPr>
          <a:xfrm flipV="1">
            <a:off x="3428992" y="2678901"/>
            <a:ext cx="2071702" cy="35719"/>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571472" y="3643314"/>
            <a:ext cx="8072494" cy="3139321"/>
          </a:xfrm>
          <a:prstGeom prst="rect">
            <a:avLst/>
          </a:prstGeom>
          <a:noFill/>
        </p:spPr>
        <p:txBody>
          <a:bodyPr wrap="square" rtlCol="0">
            <a:spAutoFit/>
          </a:bodyPr>
          <a:lstStyle/>
          <a:p>
            <a:pPr algn="ctr"/>
            <a:r>
              <a:rPr lang="en-US" sz="2400" dirty="0" smtClean="0"/>
              <a:t>f-map</a:t>
            </a:r>
          </a:p>
          <a:p>
            <a:pPr lvl="1"/>
            <a:r>
              <a:rPr lang="en-US" dirty="0" smtClean="0"/>
              <a:t> </a:t>
            </a:r>
          </a:p>
          <a:p>
            <a:pPr lvl="1">
              <a:buFont typeface="Arial" pitchFamily="34" charset="0"/>
              <a:buChar char="•"/>
            </a:pPr>
            <a:r>
              <a:rPr lang="en-US" sz="2000" dirty="0" smtClean="0"/>
              <a:t>Transforms virtual resource to real resource</a:t>
            </a:r>
          </a:p>
          <a:p>
            <a:pPr lvl="1">
              <a:buFont typeface="Arial" pitchFamily="34" charset="0"/>
              <a:buChar char="•"/>
            </a:pPr>
            <a:r>
              <a:rPr lang="en-US" sz="2000" dirty="0" smtClean="0"/>
              <a:t>Transparent to all software</a:t>
            </a:r>
          </a:p>
          <a:p>
            <a:pPr lvl="1">
              <a:buFont typeface="Arial" pitchFamily="34" charset="0"/>
              <a:buChar char="•"/>
            </a:pPr>
            <a:r>
              <a:rPr lang="en-US" sz="2000" dirty="0" smtClean="0"/>
              <a:t>Only VMM initializes and setups the f-maps and is given control on f-map violation.</a:t>
            </a:r>
          </a:p>
          <a:p>
            <a:pPr lvl="1">
              <a:buFont typeface="Arial" pitchFamily="34" charset="0"/>
              <a:buChar char="•"/>
            </a:pPr>
            <a:r>
              <a:rPr lang="en-US" sz="2000" dirty="0" smtClean="0"/>
              <a:t>Privileged/non-privileged mode of operation is independent of virtualization. </a:t>
            </a:r>
          </a:p>
          <a:p>
            <a:pPr lvl="1">
              <a:buFont typeface="Arial" pitchFamily="34" charset="0"/>
              <a:buChar char="•"/>
            </a:pPr>
            <a:endParaRPr lang="en-US" dirty="0" smtClean="0"/>
          </a:p>
          <a:p>
            <a:pPr>
              <a:buFont typeface="Arial" pitchFamily="34" charset="0"/>
              <a:buChar char="•"/>
            </a:pPr>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Processor Virtualization</a:t>
            </a:r>
            <a:endParaRPr lang="en-IN" dirty="0"/>
          </a:p>
        </p:txBody>
      </p:sp>
      <p:sp>
        <p:nvSpPr>
          <p:cNvPr id="3" name="Content Placeholder 2"/>
          <p:cNvSpPr>
            <a:spLocks noGrp="1"/>
          </p:cNvSpPr>
          <p:nvPr>
            <p:ph idx="1"/>
          </p:nvPr>
        </p:nvSpPr>
        <p:spPr/>
        <p:txBody>
          <a:bodyPr>
            <a:normAutofit/>
          </a:bodyPr>
          <a:lstStyle/>
          <a:p>
            <a:r>
              <a:rPr lang="en-US" dirty="0" smtClean="0"/>
              <a:t>Virtual CPU mapping to Physical CPU fulfils the f-map definition of processor virtualization.</a:t>
            </a:r>
          </a:p>
          <a:p>
            <a:pPr lvl="1" algn="just"/>
            <a:r>
              <a:rPr lang="en-US" dirty="0" smtClean="0"/>
              <a:t>A VM is abstracted as a process inside the VMM and VCPU allocated to the VM is realized using time-sharing on a physical CPU.</a:t>
            </a:r>
          </a:p>
          <a:p>
            <a:pPr lvl="1"/>
            <a:r>
              <a:rPr lang="en-US" dirty="0" smtClean="0"/>
              <a:t>Single-cores or Multi-cores support complete process context in the hardware. </a:t>
            </a:r>
          </a:p>
          <a:p>
            <a:pPr algn="just"/>
            <a:r>
              <a:rPr lang="en-US" dirty="0" smtClean="0"/>
              <a:t>Processor virtualization technologies today offer application performance close to non-virtualized servers.</a:t>
            </a:r>
          </a:p>
          <a:p>
            <a:pPr lvl="1"/>
            <a:endParaRPr lang="en-US" dirty="0" smtClean="0"/>
          </a:p>
          <a:p>
            <a:pPr lvl="1"/>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I/O Device Virtualization</a:t>
            </a:r>
            <a:endParaRPr lang="en-IN" dirty="0"/>
          </a:p>
        </p:txBody>
      </p:sp>
      <p:sp>
        <p:nvSpPr>
          <p:cNvPr id="3" name="Content Placeholder 2"/>
          <p:cNvSpPr>
            <a:spLocks noGrp="1"/>
          </p:cNvSpPr>
          <p:nvPr>
            <p:ph idx="1"/>
          </p:nvPr>
        </p:nvSpPr>
        <p:spPr/>
        <p:txBody>
          <a:bodyPr/>
          <a:lstStyle/>
          <a:p>
            <a:r>
              <a:rPr lang="en-US" dirty="0" smtClean="0"/>
              <a:t>I/O device hardware is built to support single-OS single-device model. </a:t>
            </a:r>
          </a:p>
          <a:p>
            <a:pPr algn="just"/>
            <a:r>
              <a:rPr lang="en-US" dirty="0" smtClean="0"/>
              <a:t>Use of software layers within VMM or Driver Domains to multiplex access from device sharing VMs.</a:t>
            </a:r>
          </a:p>
          <a:p>
            <a:pPr algn="just"/>
            <a:r>
              <a:rPr lang="en-US" dirty="0" smtClean="0"/>
              <a:t>Imposes severe virtualization overheads on application performance.</a:t>
            </a:r>
          </a:p>
          <a:p>
            <a:pPr lvl="1" algn="just"/>
            <a:r>
              <a:rPr lang="en-US" dirty="0" smtClean="0"/>
              <a:t>Loss of usable device bandwidth</a:t>
            </a:r>
          </a:p>
          <a:p>
            <a:pPr lvl="1" algn="just"/>
            <a:r>
              <a:rPr lang="en-US" dirty="0" smtClean="0"/>
              <a:t>Loss of application throughput</a:t>
            </a:r>
          </a:p>
          <a:p>
            <a:pPr algn="just"/>
            <a:r>
              <a:rPr lang="en-US" dirty="0" smtClean="0"/>
              <a:t>Current </a:t>
            </a:r>
            <a:r>
              <a:rPr lang="en-US" dirty="0" err="1" smtClean="0"/>
              <a:t>QoS</a:t>
            </a:r>
            <a:r>
              <a:rPr lang="en-US" dirty="0" smtClean="0"/>
              <a:t> controls are also built into the software layers controlling the device which leads to inflexible sharing.</a:t>
            </a:r>
          </a:p>
          <a:p>
            <a:pPr algn="just"/>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0"/>
            <a:ext cx="8501122" cy="1214422"/>
          </a:xfrm>
        </p:spPr>
        <p:txBody>
          <a:bodyPr>
            <a:normAutofit/>
          </a:bodyPr>
          <a:lstStyle/>
          <a:p>
            <a:r>
              <a:rPr lang="en-US" dirty="0" smtClean="0"/>
              <a:t>Performance on Prevalent Technologies</a:t>
            </a:r>
            <a:br>
              <a:rPr lang="en-US" dirty="0" smtClean="0"/>
            </a:br>
            <a:r>
              <a:rPr lang="en-US" dirty="0" smtClean="0"/>
              <a:t>(</a:t>
            </a:r>
            <a:r>
              <a:rPr lang="en-US" dirty="0" err="1" smtClean="0"/>
              <a:t>Xen</a:t>
            </a:r>
            <a:r>
              <a:rPr lang="en-US" dirty="0" smtClean="0"/>
              <a:t> and </a:t>
            </a:r>
            <a:r>
              <a:rPr lang="en-US" dirty="0" err="1" smtClean="0"/>
              <a:t>Vmware</a:t>
            </a:r>
            <a:r>
              <a:rPr lang="en-US" dirty="0" smtClean="0"/>
              <a:t>)</a:t>
            </a:r>
            <a:endParaRPr lang="en-IN" dirty="0"/>
          </a:p>
        </p:txBody>
      </p:sp>
      <p:sp>
        <p:nvSpPr>
          <p:cNvPr id="3" name="Content Placeholder 2"/>
          <p:cNvSpPr>
            <a:spLocks noGrp="1"/>
          </p:cNvSpPr>
          <p:nvPr>
            <p:ph idx="1"/>
          </p:nvPr>
        </p:nvSpPr>
        <p:spPr/>
        <p:txBody>
          <a:bodyPr/>
          <a:lstStyle/>
          <a:p>
            <a:r>
              <a:rPr lang="en-US" dirty="0" smtClean="0"/>
              <a:t>Benchmark: </a:t>
            </a:r>
            <a:r>
              <a:rPr lang="en-US" dirty="0" err="1" smtClean="0"/>
              <a:t>httperf</a:t>
            </a:r>
            <a:endParaRPr lang="en-US" dirty="0" smtClean="0"/>
          </a:p>
          <a:p>
            <a:r>
              <a:rPr lang="en-US" dirty="0" smtClean="0"/>
              <a:t>Shared Device: NIC</a:t>
            </a:r>
          </a:p>
          <a:p>
            <a:r>
              <a:rPr lang="en-US" dirty="0" smtClean="0"/>
              <a:t>Metric: Throughput</a:t>
            </a:r>
          </a:p>
          <a:p>
            <a:r>
              <a:rPr lang="en-US" dirty="0" smtClean="0"/>
              <a:t>Evaluation: </a:t>
            </a:r>
          </a:p>
          <a:p>
            <a:pPr lvl="1"/>
            <a:r>
              <a:rPr lang="en-US" dirty="0" smtClean="0"/>
              <a:t>Achievable throughput on virtualized server</a:t>
            </a:r>
          </a:p>
          <a:p>
            <a:pPr lvl="1"/>
            <a:r>
              <a:rPr lang="en-US" dirty="0" smtClean="0"/>
              <a:t>Achievable throughput using existing </a:t>
            </a:r>
            <a:r>
              <a:rPr lang="en-US" dirty="0" err="1" smtClean="0"/>
              <a:t>QoS</a:t>
            </a:r>
            <a:r>
              <a:rPr lang="en-US" dirty="0" smtClean="0"/>
              <a:t> controls on a consolidated server. </a:t>
            </a:r>
          </a:p>
          <a:p>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71414"/>
            <a:ext cx="8643998" cy="1143000"/>
          </a:xfrm>
        </p:spPr>
        <p:txBody>
          <a:bodyPr>
            <a:normAutofit/>
          </a:bodyPr>
          <a:lstStyle/>
          <a:p>
            <a:r>
              <a:rPr lang="en-US" i="1" dirty="0" err="1" smtClean="0"/>
              <a:t>httperf</a:t>
            </a:r>
            <a:r>
              <a:rPr lang="en-US" dirty="0" smtClean="0"/>
              <a:t> throughput</a:t>
            </a:r>
            <a:endParaRPr lang="en-IN" dirty="0"/>
          </a:p>
        </p:txBody>
      </p:sp>
      <p:pic>
        <p:nvPicPr>
          <p:cNvPr id="5" name="Picture 4" descr="virt-ohs-tput.png"/>
          <p:cNvPicPr>
            <a:picLocks noChangeAspect="1"/>
          </p:cNvPicPr>
          <p:nvPr/>
        </p:nvPicPr>
        <p:blipFill>
          <a:blip r:embed="rId2" cstate="print"/>
          <a:stretch>
            <a:fillRect/>
          </a:stretch>
        </p:blipFill>
        <p:spPr>
          <a:xfrm>
            <a:off x="357158" y="1142984"/>
            <a:ext cx="8215369" cy="5411444"/>
          </a:xfrm>
          <a:prstGeom prst="rect">
            <a:avLst/>
          </a:prstGeom>
          <a:ln>
            <a:solidFill>
              <a:schemeClr val="accent1"/>
            </a:solid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
            <a:ext cx="8229600" cy="1143000"/>
          </a:xfrm>
        </p:spPr>
        <p:txBody>
          <a:bodyPr>
            <a:normAutofit/>
          </a:bodyPr>
          <a:lstStyle/>
          <a:p>
            <a:r>
              <a:rPr lang="en-US" i="1" dirty="0" err="1" smtClean="0"/>
              <a:t>httperf</a:t>
            </a:r>
            <a:r>
              <a:rPr lang="en-US" dirty="0" smtClean="0"/>
              <a:t> throughput with </a:t>
            </a:r>
            <a:r>
              <a:rPr lang="en-US" dirty="0" err="1" smtClean="0"/>
              <a:t>QoS</a:t>
            </a:r>
            <a:r>
              <a:rPr lang="en-US" dirty="0" smtClean="0"/>
              <a:t> controls.</a:t>
            </a:r>
            <a:endParaRPr lang="en-IN" dirty="0"/>
          </a:p>
        </p:txBody>
      </p:sp>
      <p:pic>
        <p:nvPicPr>
          <p:cNvPr id="3" name="Picture 2" descr="httperf-xen-sc-tput-QoS-bw.png"/>
          <p:cNvPicPr>
            <a:picLocks noChangeAspect="1"/>
          </p:cNvPicPr>
          <p:nvPr/>
        </p:nvPicPr>
        <p:blipFill>
          <a:blip r:embed="rId2" cstate="print"/>
          <a:stretch>
            <a:fillRect/>
          </a:stretch>
        </p:blipFill>
        <p:spPr>
          <a:xfrm>
            <a:off x="285720" y="1849998"/>
            <a:ext cx="4071966" cy="3865018"/>
          </a:xfrm>
          <a:prstGeom prst="rect">
            <a:avLst/>
          </a:prstGeom>
          <a:ln>
            <a:solidFill>
              <a:schemeClr val="accent1"/>
            </a:solidFill>
          </a:ln>
        </p:spPr>
      </p:pic>
      <p:pic>
        <p:nvPicPr>
          <p:cNvPr id="5" name="Picture 4" descr="Vmware-nwbw-QoS.png"/>
          <p:cNvPicPr>
            <a:picLocks noChangeAspect="1"/>
          </p:cNvPicPr>
          <p:nvPr/>
        </p:nvPicPr>
        <p:blipFill>
          <a:blip r:embed="rId3" cstate="print"/>
          <a:stretch>
            <a:fillRect/>
          </a:stretch>
        </p:blipFill>
        <p:spPr>
          <a:xfrm>
            <a:off x="4643438" y="1857364"/>
            <a:ext cx="4000507" cy="3857652"/>
          </a:xfrm>
          <a:prstGeom prst="rect">
            <a:avLst/>
          </a:prstGeom>
          <a:ln>
            <a:solidFill>
              <a:schemeClr val="accent1"/>
            </a:solidFill>
          </a:ln>
        </p:spPr>
      </p:pic>
      <p:sp>
        <p:nvSpPr>
          <p:cNvPr id="6" name="TextBox 5"/>
          <p:cNvSpPr txBox="1"/>
          <p:nvPr/>
        </p:nvSpPr>
        <p:spPr>
          <a:xfrm>
            <a:off x="357190" y="1447372"/>
            <a:ext cx="4429124" cy="338554"/>
          </a:xfrm>
          <a:prstGeom prst="rect">
            <a:avLst/>
          </a:prstGeom>
          <a:noFill/>
        </p:spPr>
        <p:txBody>
          <a:bodyPr wrap="square" rtlCol="0">
            <a:spAutoFit/>
          </a:bodyPr>
          <a:lstStyle/>
          <a:p>
            <a:r>
              <a:rPr lang="en-US" sz="1600" dirty="0" smtClean="0"/>
              <a:t>Linux – </a:t>
            </a:r>
            <a:r>
              <a:rPr lang="en-US" sz="1600" dirty="0" err="1" smtClean="0"/>
              <a:t>tc</a:t>
            </a:r>
            <a:r>
              <a:rPr lang="en-US" sz="1600" dirty="0" smtClean="0"/>
              <a:t> based </a:t>
            </a:r>
            <a:r>
              <a:rPr lang="en-US" sz="1600" dirty="0" err="1" smtClean="0"/>
              <a:t>QoS</a:t>
            </a:r>
            <a:r>
              <a:rPr lang="en-US" sz="1600" dirty="0" smtClean="0"/>
              <a:t> controls in </a:t>
            </a:r>
            <a:r>
              <a:rPr lang="en-US" sz="1600" dirty="0" err="1" smtClean="0"/>
              <a:t>XenIDD</a:t>
            </a:r>
            <a:endParaRPr lang="en-IN" sz="1600" dirty="0"/>
          </a:p>
        </p:txBody>
      </p:sp>
      <p:sp>
        <p:nvSpPr>
          <p:cNvPr id="7" name="TextBox 6"/>
          <p:cNvSpPr txBox="1"/>
          <p:nvPr/>
        </p:nvSpPr>
        <p:spPr>
          <a:xfrm>
            <a:off x="4572032" y="1447372"/>
            <a:ext cx="4786314" cy="338554"/>
          </a:xfrm>
          <a:prstGeom prst="rect">
            <a:avLst/>
          </a:prstGeom>
          <a:noFill/>
        </p:spPr>
        <p:txBody>
          <a:bodyPr wrap="square" rtlCol="0">
            <a:spAutoFit/>
          </a:bodyPr>
          <a:lstStyle/>
          <a:p>
            <a:r>
              <a:rPr lang="en-US" sz="1600" dirty="0" err="1" smtClean="0"/>
              <a:t>Veam</a:t>
            </a:r>
            <a:r>
              <a:rPr lang="en-US" sz="1600" dirty="0" smtClean="0"/>
              <a:t> network </a:t>
            </a:r>
            <a:r>
              <a:rPr lang="en-US" sz="1600" dirty="0" err="1" smtClean="0"/>
              <a:t>QoS</a:t>
            </a:r>
            <a:r>
              <a:rPr lang="en-US" sz="1600" dirty="0" smtClean="0"/>
              <a:t> controls in </a:t>
            </a:r>
            <a:r>
              <a:rPr lang="en-US" sz="1600" dirty="0" err="1" smtClean="0"/>
              <a:t>VmwareESXi</a:t>
            </a:r>
            <a:endParaRPr lang="en-IN" sz="1600" dirty="0"/>
          </a:p>
        </p:txBody>
      </p:sp>
      <p:sp>
        <p:nvSpPr>
          <p:cNvPr id="8" name="TextBox 7"/>
          <p:cNvSpPr txBox="1"/>
          <p:nvPr/>
        </p:nvSpPr>
        <p:spPr>
          <a:xfrm>
            <a:off x="214282" y="5715016"/>
            <a:ext cx="4143404" cy="923330"/>
          </a:xfrm>
          <a:prstGeom prst="rect">
            <a:avLst/>
          </a:prstGeom>
          <a:noFill/>
        </p:spPr>
        <p:txBody>
          <a:bodyPr wrap="square" rtlCol="0">
            <a:spAutoFit/>
          </a:bodyPr>
          <a:lstStyle/>
          <a:p>
            <a:r>
              <a:rPr lang="en-US" dirty="0" smtClean="0"/>
              <a:t>Max </a:t>
            </a:r>
            <a:r>
              <a:rPr lang="en-US" dirty="0" err="1" smtClean="0"/>
              <a:t>Tput</a:t>
            </a:r>
            <a:r>
              <a:rPr lang="en-US" dirty="0" smtClean="0"/>
              <a:t> (NV): 950 replies/sec</a:t>
            </a:r>
          </a:p>
          <a:p>
            <a:r>
              <a:rPr lang="en-US" dirty="0" smtClean="0"/>
              <a:t>Max </a:t>
            </a:r>
            <a:r>
              <a:rPr lang="en-US" dirty="0" err="1" smtClean="0"/>
              <a:t>Tput</a:t>
            </a:r>
            <a:r>
              <a:rPr lang="en-US" dirty="0" smtClean="0"/>
              <a:t>/VM (V):    900 replies/sec</a:t>
            </a:r>
          </a:p>
          <a:p>
            <a:r>
              <a:rPr lang="en-US" dirty="0" smtClean="0"/>
              <a:t>Max </a:t>
            </a:r>
            <a:r>
              <a:rPr lang="en-US" dirty="0" err="1" smtClean="0"/>
              <a:t>Tput</a:t>
            </a:r>
            <a:r>
              <a:rPr lang="en-US" dirty="0" smtClean="0"/>
              <a:t>/VM (cons): 500 replies/sec</a:t>
            </a:r>
            <a:endParaRPr lang="en-IN" dirty="0"/>
          </a:p>
        </p:txBody>
      </p:sp>
      <p:sp>
        <p:nvSpPr>
          <p:cNvPr id="9" name="TextBox 8"/>
          <p:cNvSpPr txBox="1"/>
          <p:nvPr/>
        </p:nvSpPr>
        <p:spPr>
          <a:xfrm>
            <a:off x="4714876" y="5715016"/>
            <a:ext cx="4143404" cy="923330"/>
          </a:xfrm>
          <a:prstGeom prst="rect">
            <a:avLst/>
          </a:prstGeom>
          <a:noFill/>
        </p:spPr>
        <p:txBody>
          <a:bodyPr wrap="square" rtlCol="0">
            <a:spAutoFit/>
          </a:bodyPr>
          <a:lstStyle/>
          <a:p>
            <a:r>
              <a:rPr lang="en-US" dirty="0" smtClean="0"/>
              <a:t>Max </a:t>
            </a:r>
            <a:r>
              <a:rPr lang="en-US" dirty="0" err="1" smtClean="0"/>
              <a:t>Tput</a:t>
            </a:r>
            <a:r>
              <a:rPr lang="en-US" dirty="0" smtClean="0"/>
              <a:t> (NV): 950 replies/sec</a:t>
            </a:r>
          </a:p>
          <a:p>
            <a:r>
              <a:rPr lang="en-US" dirty="0" smtClean="0"/>
              <a:t>Max </a:t>
            </a:r>
            <a:r>
              <a:rPr lang="en-US" dirty="0" err="1" smtClean="0"/>
              <a:t>Tput</a:t>
            </a:r>
            <a:r>
              <a:rPr lang="en-US" dirty="0" smtClean="0"/>
              <a:t>/VM (V):    300 replies/sec</a:t>
            </a:r>
          </a:p>
          <a:p>
            <a:r>
              <a:rPr lang="en-US" dirty="0" smtClean="0"/>
              <a:t>Max </a:t>
            </a:r>
            <a:r>
              <a:rPr lang="en-US" dirty="0" err="1" smtClean="0"/>
              <a:t>Tput</a:t>
            </a:r>
            <a:r>
              <a:rPr lang="en-US" dirty="0" smtClean="0"/>
              <a:t>/VM (cons): 200 replies/sec</a:t>
            </a:r>
            <a:endParaRPr lang="en-IN" dirty="0"/>
          </a:p>
        </p:txBody>
      </p:sp>
    </p:spTree>
  </p:cSld>
  <p:clrMapOvr>
    <a:masterClrMapping/>
  </p:clrMapOvr>
</p:sld>
</file>

<file path=ppt/theme/theme1.xml><?xml version="1.0" encoding="utf-8"?>
<a:theme xmlns:a="http://schemas.openxmlformats.org/drawingml/2006/main" name="1_CADL 1">
  <a:themeElements>
    <a:clrScheme name="CADL 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DL 1">
      <a:majorFont>
        <a:latin typeface="Verdan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DL 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ADL 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ADL 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ADL 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ADL 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ADL 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ADL 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ADL 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ADL 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ADL 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ADL 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ADL 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ADL 1 13">
        <a:dk1>
          <a:srgbClr val="000000"/>
        </a:dk1>
        <a:lt1>
          <a:srgbClr val="FFFFFF"/>
        </a:lt1>
        <a:dk2>
          <a:srgbClr val="0000FF"/>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ADL 1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80808"/>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2888</TotalTime>
  <Words>1249</Words>
  <Application>Microsoft Office PowerPoint</Application>
  <PresentationFormat>On-screen Show (4:3)</PresentationFormat>
  <Paragraphs>106</Paragraphs>
  <Slides>17</Slides>
  <Notes>6</Notes>
  <HiddenSlides>2</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1_CADL 1</vt:lpstr>
      <vt:lpstr>Custom Design</vt:lpstr>
      <vt:lpstr>Is Virtualization ready for End-to-End Application Performance?</vt:lpstr>
      <vt:lpstr>Virtual Machine Efficient, isolated replica of the computing system.</vt:lpstr>
      <vt:lpstr>Virtualized Server</vt:lpstr>
      <vt:lpstr>Architectural support for Virtualization</vt:lpstr>
      <vt:lpstr>Processor Virtualization</vt:lpstr>
      <vt:lpstr>I/O Device Virtualization</vt:lpstr>
      <vt:lpstr>Performance on Prevalent Technologies (Xen and Vmware)</vt:lpstr>
      <vt:lpstr>httperf throughput</vt:lpstr>
      <vt:lpstr>httperf throughput with QoS controls.</vt:lpstr>
      <vt:lpstr>Benchmark Performance Analysis</vt:lpstr>
      <vt:lpstr>Missing links </vt:lpstr>
      <vt:lpstr>NIC Architecture Proposal</vt:lpstr>
      <vt:lpstr>Architecture Evaluation for QoS</vt:lpstr>
      <vt:lpstr>Conclusion</vt:lpstr>
      <vt:lpstr>Slide 15</vt:lpstr>
      <vt:lpstr>PCI-SIG IOV</vt:lpstr>
      <vt:lpstr>Proposed Architecture: N/W communication workflow</vt:lpstr>
    </vt:vector>
  </TitlesOfParts>
  <Company>Symphony Services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 Virtualization ready for End-to-End application Guarantees?</dc:title>
  <dc:creator>Lakshmi</dc:creator>
  <cp:lastModifiedBy>Lakshmi</cp:lastModifiedBy>
  <cp:revision>103</cp:revision>
  <dcterms:created xsi:type="dcterms:W3CDTF">2009-11-21T08:31:47Z</dcterms:created>
  <dcterms:modified xsi:type="dcterms:W3CDTF">2009-12-15T04:32:04Z</dcterms:modified>
</cp:coreProperties>
</file>