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  <p:sldId id="258" r:id="rId7"/>
    <p:sldId id="271" r:id="rId8"/>
    <p:sldId id="265" r:id="rId9"/>
    <p:sldId id="272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78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83" d="100"/>
          <a:sy n="83" d="100"/>
        </p:scale>
        <p:origin x="7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4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2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2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5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51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0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08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0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6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1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2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6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4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6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2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8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4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lipse.org/ptp/downloads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4D1D6-5697-4CF6-A99B-20A8343B3E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Productivity </a:t>
            </a:r>
            <a:r>
              <a:rPr lang="en-US" dirty="0"/>
              <a:t>T</a:t>
            </a:r>
            <a:r>
              <a:rPr lang="en-US"/>
              <a:t>ools </a:t>
            </a:r>
            <a:r>
              <a:rPr lang="en-US" dirty="0"/>
              <a:t>for Scientific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3D129-58A9-43F8-BCD5-9EF86D89EE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Python &amp; ECLIPSE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598619-F66B-4080-B2B5-4358F2D7B2E4}"/>
              </a:ext>
            </a:extLst>
          </p:cNvPr>
          <p:cNvSpPr/>
          <p:nvPr/>
        </p:nvSpPr>
        <p:spPr>
          <a:xfrm>
            <a:off x="8654473" y="5994400"/>
            <a:ext cx="2927927" cy="3232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akhilap@iisc.ac.in</a:t>
            </a:r>
          </a:p>
        </p:txBody>
      </p:sp>
    </p:spTree>
    <p:extLst>
      <p:ext uri="{BB962C8B-B14F-4D97-AF65-F5344CB8AC3E}">
        <p14:creationId xmlns:p14="http://schemas.microsoft.com/office/powerpoint/2010/main" val="281051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8980-9A4B-4EDB-AD4C-3E57F097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HPC Workflow for </a:t>
            </a:r>
            <a:r>
              <a:rPr lang="en-US" dirty="0" err="1"/>
              <a:t>Openfoam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6805F-71BE-4AE7-B356-DC381F50FEFD}"/>
              </a:ext>
            </a:extLst>
          </p:cNvPr>
          <p:cNvSpPr/>
          <p:nvPr/>
        </p:nvSpPr>
        <p:spPr>
          <a:xfrm>
            <a:off x="526456" y="3546756"/>
            <a:ext cx="3879269" cy="44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Extract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files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84B5DF-008C-4E75-BBDB-4E3AA4DB662F}"/>
              </a:ext>
            </a:extLst>
          </p:cNvPr>
          <p:cNvSpPr/>
          <p:nvPr/>
        </p:nvSpPr>
        <p:spPr>
          <a:xfrm>
            <a:off x="512600" y="4041286"/>
            <a:ext cx="3893127" cy="44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change directory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463CB1-41CC-4A8D-8964-FFCA530A8DC6}"/>
              </a:ext>
            </a:extLst>
          </p:cNvPr>
          <p:cNvSpPr/>
          <p:nvPr/>
        </p:nvSpPr>
        <p:spPr>
          <a:xfrm>
            <a:off x="512600" y="4553903"/>
            <a:ext cx="3893127" cy="44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run preprocess.sh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0AAEA-FE96-40E5-A76B-71F230B81A6B}"/>
              </a:ext>
            </a:extLst>
          </p:cNvPr>
          <p:cNvSpPr/>
          <p:nvPr/>
        </p:nvSpPr>
        <p:spPr>
          <a:xfrm>
            <a:off x="512600" y="5034593"/>
            <a:ext cx="3893127" cy="44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edit {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decomposition_config_file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C6CF76-9C59-4DE4-AC1A-AE485DD92CDB}"/>
              </a:ext>
            </a:extLst>
          </p:cNvPr>
          <p:cNvSpPr/>
          <p:nvPr/>
        </p:nvSpPr>
        <p:spPr>
          <a:xfrm>
            <a:off x="512600" y="5997481"/>
            <a:ext cx="3902359" cy="4456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Consolas" panose="020B0609020204030204" pitchFamily="49" charset="0"/>
              </a:rPr>
              <a:t>Submit a job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5FEDCE-25B5-456A-B3D8-1AD2006BA444}"/>
              </a:ext>
            </a:extLst>
          </p:cNvPr>
          <p:cNvSpPr/>
          <p:nvPr/>
        </p:nvSpPr>
        <p:spPr>
          <a:xfrm>
            <a:off x="526457" y="2572707"/>
            <a:ext cx="3879270" cy="445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compute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number of cores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C75CE-2C1A-450D-8333-D94505F76C8E}"/>
              </a:ext>
            </a:extLst>
          </p:cNvPr>
          <p:cNvSpPr/>
          <p:nvPr/>
        </p:nvSpPr>
        <p:spPr>
          <a:xfrm>
            <a:off x="535689" y="3062245"/>
            <a:ext cx="3870038" cy="445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Consolas" panose="020B0609020204030204" pitchFamily="49" charset="0"/>
              </a:rPr>
              <a:t>Compute data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decomposition coefficients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38F9D-1373-4F95-A150-3291B9B76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973" y="1586722"/>
            <a:ext cx="6534397" cy="5289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B94508-03A3-4AE3-9448-0ED4EF49F57F}"/>
              </a:ext>
            </a:extLst>
          </p:cNvPr>
          <p:cNvSpPr/>
          <p:nvPr/>
        </p:nvSpPr>
        <p:spPr>
          <a:xfrm>
            <a:off x="512600" y="5502951"/>
            <a:ext cx="3893127" cy="44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Decompose Data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50BC43-3350-4415-8FA5-255A0BAB3BA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405725" y="3769585"/>
            <a:ext cx="466447" cy="70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12E266-DD75-4EB3-AC7A-6A14F7B0B592}"/>
              </a:ext>
            </a:extLst>
          </p:cNvPr>
          <p:cNvCxnSpPr>
            <a:stCxn id="13" idx="3"/>
          </p:cNvCxnSpPr>
          <p:nvPr/>
        </p:nvCxnSpPr>
        <p:spPr>
          <a:xfrm>
            <a:off x="4405727" y="4264115"/>
            <a:ext cx="637328" cy="512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A8800F-CDC9-415A-B80B-C6A12A5AE702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405727" y="4776732"/>
            <a:ext cx="794346" cy="4806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8D55D0-FD38-433C-B9B9-D1A9AAD79971}"/>
              </a:ext>
            </a:extLst>
          </p:cNvPr>
          <p:cNvCxnSpPr>
            <a:stCxn id="15" idx="3"/>
          </p:cNvCxnSpPr>
          <p:nvPr/>
        </p:nvCxnSpPr>
        <p:spPr>
          <a:xfrm>
            <a:off x="4405727" y="5257422"/>
            <a:ext cx="932891" cy="740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DAA506-993A-4D11-9425-9BB6CB16CD7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405727" y="5725780"/>
            <a:ext cx="932891" cy="7662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85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CC3DF159-A62C-40A0-86EB-55F5FCDB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B8980-9A4B-4EDB-AD4C-3E57F097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Automating HPC Workflow for Openfoam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DDC647-9031-4B8C-B212-04560303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E288AA-40DD-4FEE-8684-A8508BF64023}"/>
              </a:ext>
            </a:extLst>
          </p:cNvPr>
          <p:cNvSpPr/>
          <p:nvPr/>
        </p:nvSpPr>
        <p:spPr>
          <a:xfrm>
            <a:off x="1191479" y="4156370"/>
            <a:ext cx="2512303" cy="29344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Jobscript5200TF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45307A-E708-4854-B709-C778C30C91B4}"/>
              </a:ext>
            </a:extLst>
          </p:cNvPr>
          <p:cNvSpPr/>
          <p:nvPr/>
        </p:nvSpPr>
        <p:spPr>
          <a:xfrm>
            <a:off x="1191479" y="4475404"/>
            <a:ext cx="2512303" cy="29344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Jobscript400TF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936647-FFFF-4347-BC50-75FC8ED10F09}"/>
              </a:ext>
            </a:extLst>
          </p:cNvPr>
          <p:cNvSpPr/>
          <p:nvPr/>
        </p:nvSpPr>
        <p:spPr>
          <a:xfrm>
            <a:off x="1191480" y="3533296"/>
            <a:ext cx="2503553" cy="30266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Jobscript50TF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69A966-7000-4032-BD5B-942CA0673DFF}"/>
              </a:ext>
            </a:extLst>
          </p:cNvPr>
          <p:cNvSpPr/>
          <p:nvPr/>
        </p:nvSpPr>
        <p:spPr>
          <a:xfrm>
            <a:off x="1200712" y="3847347"/>
            <a:ext cx="2503553" cy="29344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Jobscript100TF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4921CB-06E7-4E49-B7FB-DBD36D6E8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67" y="1515146"/>
            <a:ext cx="6493030" cy="28358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530E1B2-32A3-49FE-91BB-F1F21B708AFA}"/>
              </a:ext>
            </a:extLst>
          </p:cNvPr>
          <p:cNvSpPr/>
          <p:nvPr/>
        </p:nvSpPr>
        <p:spPr>
          <a:xfrm>
            <a:off x="1274618" y="2343925"/>
            <a:ext cx="2318960" cy="814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Python script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F04519E2-DA7F-475A-87C9-8227EBB2B688}"/>
              </a:ext>
            </a:extLst>
          </p:cNvPr>
          <p:cNvSpPr/>
          <p:nvPr/>
        </p:nvSpPr>
        <p:spPr>
          <a:xfrm>
            <a:off x="3593578" y="2706254"/>
            <a:ext cx="514583" cy="30266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E419A3-6957-4FF5-BD9A-5CA5D0AF828F}"/>
              </a:ext>
            </a:extLst>
          </p:cNvPr>
          <p:cNvSpPr/>
          <p:nvPr/>
        </p:nvSpPr>
        <p:spPr>
          <a:xfrm>
            <a:off x="1242280" y="1196112"/>
            <a:ext cx="2512303" cy="2934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Jobscript5200TF.YAML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42C220-2BBB-484B-B4FB-57E3C4311610}"/>
              </a:ext>
            </a:extLst>
          </p:cNvPr>
          <p:cNvSpPr/>
          <p:nvPr/>
        </p:nvSpPr>
        <p:spPr>
          <a:xfrm>
            <a:off x="1242280" y="1515146"/>
            <a:ext cx="2512303" cy="2934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Jobscript400TF.YAML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649575-A44F-425E-9FFF-FC18BA8688A2}"/>
              </a:ext>
            </a:extLst>
          </p:cNvPr>
          <p:cNvSpPr/>
          <p:nvPr/>
        </p:nvSpPr>
        <p:spPr>
          <a:xfrm>
            <a:off x="1242281" y="573038"/>
            <a:ext cx="2503553" cy="30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Jobscript50TF.YAML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7C6D8E-45D8-4381-A6E3-F5CE620FA9F0}"/>
              </a:ext>
            </a:extLst>
          </p:cNvPr>
          <p:cNvSpPr/>
          <p:nvPr/>
        </p:nvSpPr>
        <p:spPr>
          <a:xfrm>
            <a:off x="1251513" y="887089"/>
            <a:ext cx="2503553" cy="2934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Jobscript100TF.YAML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FEAE63E8-8205-4D08-98D9-B64F281FDAE7}"/>
              </a:ext>
            </a:extLst>
          </p:cNvPr>
          <p:cNvSpPr/>
          <p:nvPr/>
        </p:nvSpPr>
        <p:spPr>
          <a:xfrm>
            <a:off x="2318327" y="1845536"/>
            <a:ext cx="314037" cy="49165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605F5FC8-ABFA-45C8-9404-02B693DDA736}"/>
              </a:ext>
            </a:extLst>
          </p:cNvPr>
          <p:cNvSpPr/>
          <p:nvPr/>
        </p:nvSpPr>
        <p:spPr>
          <a:xfrm>
            <a:off x="2230582" y="3198685"/>
            <a:ext cx="314037" cy="33460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02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E983-3E30-4D7F-A868-8E6195C5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Python tools &amp; packages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61888-ADFB-4126-8C1C-0AAF92197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45" y="2776537"/>
            <a:ext cx="10134600" cy="1304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5F6257-CD98-4A65-B3E7-39E50A53501E}"/>
              </a:ext>
            </a:extLst>
          </p:cNvPr>
          <p:cNvSpPr txBox="1"/>
          <p:nvPr/>
        </p:nvSpPr>
        <p:spPr>
          <a:xfrm>
            <a:off x="554182" y="2364972"/>
            <a:ext cx="277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atomic-</a:t>
            </a:r>
            <a:r>
              <a:rPr lang="en-US" b="1" dirty="0" err="1">
                <a:latin typeface="+mj-lt"/>
              </a:rPr>
              <a:t>hpc</a:t>
            </a:r>
            <a:endParaRPr lang="en-US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9A265-6759-42C7-95E2-AF17EF9E7038}"/>
              </a:ext>
            </a:extLst>
          </p:cNvPr>
          <p:cNvSpPr txBox="1"/>
          <p:nvPr/>
        </p:nvSpPr>
        <p:spPr>
          <a:xfrm>
            <a:off x="554183" y="4202545"/>
            <a:ext cx="19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snakemake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ADF0C8-D7D1-486B-B74A-913B59AE1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7" y="4620053"/>
            <a:ext cx="8886825" cy="1552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1948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E983-3E30-4D7F-A868-8E6195C5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Python tools &amp; packages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A7D15-2AD9-4D99-9451-1EDE9E8B7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154" y="2423391"/>
            <a:ext cx="6057596" cy="40683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35586C-97DB-4C43-831E-F6C09D474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04" y="5082007"/>
            <a:ext cx="4029075" cy="1409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AE1500-76E6-4877-B5FC-757D1DAA7C74}"/>
              </a:ext>
            </a:extLst>
          </p:cNvPr>
          <p:cNvSpPr txBox="1"/>
          <p:nvPr/>
        </p:nvSpPr>
        <p:spPr>
          <a:xfrm>
            <a:off x="1154954" y="2362200"/>
            <a:ext cx="4045125" cy="26161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FABRIC/FABRIC 3.0</a:t>
            </a:r>
          </a:p>
          <a:p>
            <a:endParaRPr lang="en-US" b="1" dirty="0"/>
          </a:p>
          <a:p>
            <a:r>
              <a:rPr lang="en-US" sz="1600" dirty="0"/>
              <a:t>A tool that enables execution of </a:t>
            </a:r>
            <a:r>
              <a:rPr lang="en-US" sz="1600" b="1" dirty="0"/>
              <a:t>arbitrary Python functions</a:t>
            </a:r>
            <a:r>
              <a:rPr lang="en-US" sz="1600" dirty="0"/>
              <a:t> via the </a:t>
            </a:r>
            <a:r>
              <a:rPr lang="en-US" sz="1600" b="1" dirty="0"/>
              <a:t>command line</a:t>
            </a:r>
          </a:p>
          <a:p>
            <a:endParaRPr lang="en-US" sz="1600" dirty="0"/>
          </a:p>
          <a:p>
            <a:r>
              <a:rPr lang="en-US" sz="1600" dirty="0"/>
              <a:t>A library of subroutines (built on top of a lower-level library) to make executing shell commands over SSH </a:t>
            </a:r>
            <a:r>
              <a:rPr lang="en-US" sz="1600" b="1" dirty="0"/>
              <a:t>easy</a:t>
            </a:r>
            <a:r>
              <a:rPr lang="en-US" sz="1600" dirty="0"/>
              <a:t> and </a:t>
            </a:r>
            <a:r>
              <a:rPr lang="en-US" sz="1600" b="1" dirty="0"/>
              <a:t>Pythonic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984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3AC3E-17E0-45AC-B317-3EEDFA58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 IDE and the Parallel Tools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1AFFE-3E8B-47AF-9888-9FA8462B9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Eclipse is an IDE (Integrated Development Environment)</a:t>
            </a:r>
          </a:p>
          <a:p>
            <a:pPr marL="0" indent="0">
              <a:buNone/>
            </a:pPr>
            <a:r>
              <a:rPr lang="en-US" dirty="0"/>
              <a:t>It contains a base workspace and an extensible plug-in system</a:t>
            </a:r>
          </a:p>
          <a:p>
            <a:pPr marL="0" indent="0">
              <a:buNone/>
            </a:pPr>
            <a:r>
              <a:rPr lang="en-US" dirty="0"/>
              <a:t>It can be used for app Development in Java, Ada, ABAP</a:t>
            </a:r>
            <a:r>
              <a:rPr lang="en-US" dirty="0">
                <a:highlight>
                  <a:srgbClr val="FFFF00"/>
                </a:highlight>
              </a:rPr>
              <a:t>, C, C++, </a:t>
            </a:r>
            <a:r>
              <a:rPr lang="en-US" dirty="0"/>
              <a:t>C#, </a:t>
            </a:r>
            <a:r>
              <a:rPr lang="en-US" dirty="0">
                <a:highlight>
                  <a:srgbClr val="FFFF00"/>
                </a:highlight>
              </a:rPr>
              <a:t>Fortran</a:t>
            </a:r>
            <a:r>
              <a:rPr lang="en-US" dirty="0"/>
              <a:t>, Julia, Python, PHP R, Scala, Scheme, Groovy, Erlang…… </a:t>
            </a:r>
          </a:p>
          <a:p>
            <a:pPr marL="0" indent="0">
              <a:buNone/>
            </a:pPr>
            <a:r>
              <a:rPr lang="en-US" dirty="0"/>
              <a:t>It can also be used to develop documents with Latex and packages for the software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Mathematica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Development environments include the Eclipse Java development tools (JDT) for Java and Scala, Eclipse CDT for C/C++, and Eclipse PDT for PHP, among others.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3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3AC3E-17E0-45AC-B317-3EEDFA58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 IDE and the Parallel Tools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1AFFE-3E8B-47AF-9888-9FA8462B9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42" y="2603500"/>
            <a:ext cx="4571999" cy="34163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Full development lifecycle support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Revision control integration (CVS, SVN, Git)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Project dependency management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Incremental building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Content assistance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Context sensitive help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Language sensitive searching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Multi-language support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Debugging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EC60D-16E5-4821-B6C3-86C6EF1A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258" y="1834283"/>
            <a:ext cx="6098742" cy="46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70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74E8-9A51-47DC-94C8-E41B6AE5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5C1B8-8141-495A-9072-98AC9C21A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94" y="2931582"/>
            <a:ext cx="8715375" cy="2952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DFEB41-F375-4193-BD9C-998A3B6DBF6B}"/>
              </a:ext>
            </a:extLst>
          </p:cNvPr>
          <p:cNvSpPr/>
          <p:nvPr/>
        </p:nvSpPr>
        <p:spPr>
          <a:xfrm>
            <a:off x="1073294" y="2243091"/>
            <a:ext cx="8715375" cy="706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Type an incomplete function name e.g. “get” into the editor, and hit ctrl-space </a:t>
            </a:r>
          </a:p>
          <a:p>
            <a:r>
              <a:rPr lang="en-US" sz="1600" dirty="0"/>
              <a:t>Select desired completion value with cursor or mouse</a:t>
            </a:r>
          </a:p>
        </p:txBody>
      </p:sp>
    </p:spTree>
    <p:extLst>
      <p:ext uri="{BB962C8B-B14F-4D97-AF65-F5344CB8AC3E}">
        <p14:creationId xmlns:p14="http://schemas.microsoft.com/office/powerpoint/2010/main" val="671192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4F440-8223-4986-8E42-2C494D20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PTP’s Parallel Language Development Tools (PLDT)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609F-E35D-4AE1-A926-99BC57B6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5" y="2603500"/>
            <a:ext cx="4636654" cy="3416300"/>
          </a:xfrm>
        </p:spPr>
        <p:txBody>
          <a:bodyPr>
            <a:normAutofit fontScale="92500"/>
          </a:bodyPr>
          <a:lstStyle/>
          <a:p>
            <a:r>
              <a:rPr lang="en-US" dirty="0"/>
              <a:t>Show MPI Artifacts </a:t>
            </a:r>
          </a:p>
          <a:p>
            <a:r>
              <a:rPr lang="en-US" dirty="0"/>
              <a:t>Code completion / Content Assist  </a:t>
            </a:r>
          </a:p>
          <a:p>
            <a:r>
              <a:rPr lang="en-US" dirty="0"/>
              <a:t>Context Sensitive Help for MPI </a:t>
            </a:r>
          </a:p>
          <a:p>
            <a:r>
              <a:rPr lang="en-US" dirty="0"/>
              <a:t>Hover Help </a:t>
            </a:r>
          </a:p>
          <a:p>
            <a:r>
              <a:rPr lang="en-US" dirty="0"/>
              <a:t>MPI Templates in the editor </a:t>
            </a:r>
          </a:p>
          <a:p>
            <a:r>
              <a:rPr lang="en-US" dirty="0"/>
              <a:t>View artifacts in the View-window</a:t>
            </a:r>
          </a:p>
          <a:p>
            <a:r>
              <a:rPr lang="en-US" dirty="0"/>
              <a:t>MPI Barrier Analysis </a:t>
            </a:r>
          </a:p>
          <a:p>
            <a:r>
              <a:rPr lang="en-US" dirty="0"/>
              <a:t>PLDT has similar features for OpenMP, UPC, </a:t>
            </a:r>
            <a:r>
              <a:rPr lang="en-US" dirty="0" err="1"/>
              <a:t>OpenSHMEM</a:t>
            </a:r>
            <a:r>
              <a:rPr lang="en-US" dirty="0"/>
              <a:t>, </a:t>
            </a:r>
            <a:r>
              <a:rPr lang="en-US" dirty="0" err="1"/>
              <a:t>OpenACC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CDE40-4AD5-43C4-8385-D3692761B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373" y="2230148"/>
            <a:ext cx="7086600" cy="44481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54F026-B982-42FA-B1DA-D9C40192F4DD}"/>
              </a:ext>
            </a:extLst>
          </p:cNvPr>
          <p:cNvCxnSpPr/>
          <p:nvPr/>
        </p:nvCxnSpPr>
        <p:spPr>
          <a:xfrm>
            <a:off x="3278909" y="2854035"/>
            <a:ext cx="15274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7A734D-7C30-4C66-BC14-5C14D463F203}"/>
              </a:ext>
            </a:extLst>
          </p:cNvPr>
          <p:cNvCxnSpPr>
            <a:cxnSpLocks/>
          </p:cNvCxnSpPr>
          <p:nvPr/>
        </p:nvCxnSpPr>
        <p:spPr>
          <a:xfrm>
            <a:off x="4479636" y="4705923"/>
            <a:ext cx="3867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531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B07DA44C-B8E3-4571-AEFE-7F60F0126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833" y="643466"/>
            <a:ext cx="994833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91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EC8B6-21A4-4CE2-9CC3-E8713B4C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MPI_BARRIER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CEB5A-740A-4BBD-B17E-1FF3F06E1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Barrier statements, in which all tasks must synchronize, are not matched properly, may cause deadlocks.</a:t>
            </a:r>
          </a:p>
          <a:p>
            <a:pPr marL="0" indent="0">
              <a:buNone/>
            </a:pPr>
            <a:r>
              <a:rPr lang="en-US" dirty="0"/>
              <a:t>If one MPI task in a communicator does not pass through the same number of </a:t>
            </a:r>
            <a:r>
              <a:rPr lang="en-US" dirty="0" err="1"/>
              <a:t>MPI_Barrier</a:t>
            </a:r>
            <a:r>
              <a:rPr lang="en-US" dirty="0"/>
              <a:t> statements as the other tasks in the same communicator, the other tasks will deadlock while waiting. </a:t>
            </a:r>
          </a:p>
          <a:p>
            <a:pPr marL="0" indent="0">
              <a:buNone/>
            </a:pPr>
            <a:r>
              <a:rPr lang="en-US" dirty="0"/>
              <a:t>Barrier analysis checks an MPI program and determines whether there are deadlocks due to the misplacement of barriers. </a:t>
            </a:r>
          </a:p>
          <a:p>
            <a:pPr marL="0" indent="0">
              <a:buNone/>
            </a:pPr>
            <a:r>
              <a:rPr lang="en-US" dirty="0"/>
              <a:t>It will report errors if any, and show "matching sets" for each barrier if error-free.</a:t>
            </a:r>
          </a:p>
          <a:p>
            <a:pPr marL="0" indent="0">
              <a:buNone/>
            </a:pPr>
            <a:r>
              <a:rPr lang="en-US" dirty="0"/>
              <a:t>The matching set of a barrier contains all barriers that synchronize with it at run time.</a:t>
            </a:r>
          </a:p>
        </p:txBody>
      </p:sp>
    </p:spTree>
    <p:extLst>
      <p:ext uri="{BB962C8B-B14F-4D97-AF65-F5344CB8AC3E}">
        <p14:creationId xmlns:p14="http://schemas.microsoft.com/office/powerpoint/2010/main" val="342279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55092-003D-4382-89D8-310E7CD5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6337-FBE2-4785-B72D-9F8C57080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preparation</a:t>
            </a:r>
          </a:p>
          <a:p>
            <a:r>
              <a:rPr lang="en-US" dirty="0"/>
              <a:t>Data decomposition</a:t>
            </a:r>
          </a:p>
          <a:p>
            <a:r>
              <a:rPr lang="en-US" dirty="0"/>
              <a:t>Write a job script with appropriate parameters (nodes, cores per node)</a:t>
            </a:r>
          </a:p>
          <a:p>
            <a:r>
              <a:rPr lang="en-US" dirty="0"/>
              <a:t>Submit the job to the queue</a:t>
            </a:r>
          </a:p>
          <a:p>
            <a:r>
              <a:rPr lang="en-US" dirty="0"/>
              <a:t>Verify job run status</a:t>
            </a:r>
          </a:p>
          <a:p>
            <a:r>
              <a:rPr lang="en-US" dirty="0"/>
              <a:t>Analyze output – comparative analysis of multiple outputs or analysis of a single output.</a:t>
            </a:r>
          </a:p>
          <a:p>
            <a:r>
              <a:rPr lang="en-US" dirty="0"/>
              <a:t>Repeat!!</a:t>
            </a:r>
          </a:p>
          <a:p>
            <a:pPr marL="0" indent="0">
              <a:buNone/>
            </a:pPr>
            <a:r>
              <a:rPr lang="en-US" b="1" dirty="0"/>
              <a:t>Automated</a:t>
            </a:r>
            <a:r>
              <a:rPr lang="en-US" dirty="0"/>
              <a:t> =&gt; Easy to reproduce, reduction in errors, reduce code duplication, speed up research.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38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6D75838-7FA2-4AAF-9C77-E34C3B4A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06B0C47-1CFB-42F6-B66C-063C5B601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85B938-6BC7-4B98-9953-B70B3646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A3961EF-5968-4090-9227-2C4E97ACA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7" y="2109092"/>
            <a:ext cx="4728634" cy="2633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24183564-92D4-4E4D-A7DC-0BBE8F3B7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1" y="2202393"/>
            <a:ext cx="4728634" cy="24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44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C75B33-8B9C-4C30-B69D-6F21F9FFF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0C9632-BB6F-48EE-AB65-501878BA5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3B1F66-4ACE-4A01-8ADF-F175A9C35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F8448ED-9332-4A9B-8CAB-B1985E596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733D14-EF47-47BB-93CA-C498A30E0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D3A2261-1C75-40FF-8CD6-18C5900C1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C8D7967-7E76-49C0-8910-644CD2B54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89ED458-2326-40DC-9C7B-1A717B655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601589-F4B1-46F6-8512-785B0914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MPI Barrier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D8959-AF5C-4549-B16E-B10AEA236278}"/>
              </a:ext>
            </a:extLst>
          </p:cNvPr>
          <p:cNvSpPr txBox="1"/>
          <p:nvPr/>
        </p:nvSpPr>
        <p:spPr>
          <a:xfrm>
            <a:off x="1154955" y="2120900"/>
            <a:ext cx="3133726" cy="389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Verify barrier synchronization in C/MPI programs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For verified programs, lists barrier statements that synchronize together (match)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For synchronization errors, reports counter example that illustrates and explains the error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7062F4-D908-4A35-892E-0DCB92BBB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" b="1621"/>
          <a:stretch/>
        </p:blipFill>
        <p:spPr>
          <a:xfrm>
            <a:off x="5194607" y="1145500"/>
            <a:ext cx="6391533" cy="525049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2569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AFAB-5B3D-4167-A739-D8445F6C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HPC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43B24-7982-4F2C-961E-BE595238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81829"/>
            <a:ext cx="9549991" cy="3640280"/>
          </a:xfrm>
        </p:spPr>
        <p:txBody>
          <a:bodyPr>
            <a:normAutofit fontScale="92500"/>
          </a:bodyPr>
          <a:lstStyle/>
          <a:p>
            <a:r>
              <a:rPr lang="en-US" dirty="0"/>
              <a:t>Organize Data and HPC Code into folders that align with workflow pipelines.</a:t>
            </a:r>
          </a:p>
          <a:p>
            <a:r>
              <a:rPr lang="en-US" dirty="0"/>
              <a:t>Versioning code using </a:t>
            </a:r>
            <a:r>
              <a:rPr lang="en-US" b="1" dirty="0"/>
              <a:t>git </a:t>
            </a:r>
            <a:r>
              <a:rPr lang="en-US" dirty="0"/>
              <a:t>or similar tools will increase productivity.</a:t>
            </a:r>
          </a:p>
          <a:p>
            <a:r>
              <a:rPr lang="en-US" dirty="0"/>
              <a:t>Use YAML that maps to the folder structure to define these workflows.</a:t>
            </a:r>
          </a:p>
          <a:p>
            <a:r>
              <a:rPr lang="en-US" dirty="0"/>
              <a:t>Add python scripts to translate YAML to actionable code that could range from code commits to </a:t>
            </a:r>
            <a:r>
              <a:rPr lang="en-US" b="1" dirty="0"/>
              <a:t>git</a:t>
            </a:r>
            <a:r>
              <a:rPr lang="en-US" dirty="0"/>
              <a:t>, preprocessing, job submission and post processing analytics.</a:t>
            </a:r>
          </a:p>
          <a:p>
            <a:r>
              <a:rPr lang="en-US" dirty="0"/>
              <a:t>Pre and Post processing activities are performed on DELLVS machines (different from </a:t>
            </a:r>
            <a:r>
              <a:rPr lang="en-US" dirty="0" err="1"/>
              <a:t>SahasraT</a:t>
            </a:r>
            <a:r>
              <a:rPr lang="en-US" dirty="0"/>
              <a:t>)- python could help tie all loose ends and enable research reproducibility.</a:t>
            </a:r>
          </a:p>
          <a:p>
            <a:r>
              <a:rPr lang="en-US" dirty="0"/>
              <a:t>Use of Eclipse for Scientific workflow and development.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https://www.eclipse.org/downloads/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https://www.eclipse.org/ptp/downloads.php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9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E336-8DF4-41ED-A8E2-EAC40035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Python?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4AE4-F262-4BC2-810A-D88802F5E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Python is probably the most versatile language for  workflow management. </a:t>
            </a:r>
          </a:p>
          <a:p>
            <a:r>
              <a:rPr lang="en-US" dirty="0"/>
              <a:t>One of its most useful features is its ability to tie things together and automate the execution of other programs.</a:t>
            </a:r>
          </a:p>
          <a:p>
            <a:r>
              <a:rPr lang="en-US" dirty="0"/>
              <a:t>Free, open source with a huge set of libraries/ packages.</a:t>
            </a:r>
          </a:p>
          <a:p>
            <a:r>
              <a:rPr lang="en-US" dirty="0"/>
              <a:t>Python with </a:t>
            </a:r>
            <a:r>
              <a:rPr lang="en-US" dirty="0" err="1"/>
              <a:t>Snakemake</a:t>
            </a:r>
            <a:r>
              <a:rPr lang="en-US" dirty="0"/>
              <a:t> ( a workflow management tool) is a simple and preferred tool for automating large-scale HPC workflows.</a:t>
            </a:r>
          </a:p>
          <a:p>
            <a:r>
              <a:rPr lang="en-US" dirty="0" err="1"/>
              <a:t>Snakemake</a:t>
            </a:r>
            <a:r>
              <a:rPr lang="en-US" dirty="0"/>
              <a:t> works cross-platform (Windows, MacOS, Linux) and is compatible with all HPC schedulers. More importantly, the same workflow will work and scale appropriately regardless of whether it’s on a laptop or cluster </a:t>
            </a:r>
            <a:r>
              <a:rPr lang="en-US" i="1" dirty="0"/>
              <a:t>without modification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58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6F89C-2F3F-4311-B641-45F3028D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</a:t>
            </a:r>
            <a:r>
              <a:rPr lang="en-US" i="1" dirty="0" err="1"/>
              <a:t>qsub</a:t>
            </a:r>
            <a:r>
              <a:rPr lang="en-US" dirty="0"/>
              <a:t> using Python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4E339-ADFF-4C5A-B31C-2FEDA125A400}"/>
              </a:ext>
            </a:extLst>
          </p:cNvPr>
          <p:cNvSpPr/>
          <p:nvPr/>
        </p:nvSpPr>
        <p:spPr>
          <a:xfrm>
            <a:off x="480295" y="3770948"/>
            <a:ext cx="2466109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job_params.csv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week42,source1,data1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week43,source2,data2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week44,source3,data3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89470-E5FC-4B42-9281-F78066132213}"/>
              </a:ext>
            </a:extLst>
          </p:cNvPr>
          <p:cNvSpPr txBox="1"/>
          <p:nvPr/>
        </p:nvSpPr>
        <p:spPr>
          <a:xfrm>
            <a:off x="3168072" y="2687779"/>
            <a:ext cx="8746837" cy="3179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template.pbs</a:t>
            </a:r>
            <a:endParaRPr lang="en-US" b="1" dirty="0">
              <a:latin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#!/bin/</a:t>
            </a:r>
            <a:r>
              <a:rPr lang="en-US" sz="1400" dirty="0" err="1">
                <a:latin typeface="Consolas" panose="020B0609020204030204" pitchFamily="49" charset="0"/>
              </a:rPr>
              <a:t>sh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#This job should be redirected to </a:t>
            </a:r>
            <a:r>
              <a:rPr lang="en-US" sz="1400" dirty="0" err="1">
                <a:latin typeface="Consolas" panose="020B0609020204030204" pitchFamily="49" charset="0"/>
              </a:rPr>
              <a:t>idqueue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#PBS -N jobname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#PBS -l select=2:ncpus=24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#PBS -l </a:t>
            </a:r>
            <a:r>
              <a:rPr lang="en-US" sz="1400" dirty="0" err="1">
                <a:latin typeface="Consolas" panose="020B0609020204030204" pitchFamily="49" charset="0"/>
              </a:rPr>
              <a:t>walltime</a:t>
            </a:r>
            <a:r>
              <a:rPr lang="en-US" sz="1400" dirty="0">
                <a:latin typeface="Consolas" panose="020B0609020204030204" pitchFamily="49" charset="0"/>
              </a:rPr>
              <a:t>=00:02:00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#PBS -l </a:t>
            </a:r>
            <a:r>
              <a:rPr lang="en-US" sz="1200" dirty="0">
                <a:latin typeface="Consolas" panose="020B0609020204030204" pitchFamily="49" charset="0"/>
              </a:rPr>
              <a:t>place</a:t>
            </a:r>
            <a:r>
              <a:rPr lang="en-US" sz="1400" dirty="0">
                <a:latin typeface="Consolas" panose="020B0609020204030204" pitchFamily="49" charset="0"/>
              </a:rPr>
              <a:t>=scatter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#PBS -l </a:t>
            </a:r>
            <a:r>
              <a:rPr lang="en-US" sz="1400" dirty="0" err="1">
                <a:latin typeface="Consolas" panose="020B0609020204030204" pitchFamily="49" charset="0"/>
              </a:rPr>
              <a:t>accelerator_type</a:t>
            </a:r>
            <a:r>
              <a:rPr lang="en-US" sz="1400" dirty="0">
                <a:latin typeface="Consolas" panose="020B0609020204030204" pitchFamily="49" charset="0"/>
              </a:rPr>
              <a:t>="None"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#PBS -S /bin/</a:t>
            </a:r>
            <a:r>
              <a:rPr lang="en-US" sz="1400" dirty="0" err="1">
                <a:latin typeface="Consolas" panose="020B0609020204030204" pitchFamily="49" charset="0"/>
              </a:rPr>
              <a:t>sh@sdb</a:t>
            </a:r>
            <a:r>
              <a:rPr lang="en-US" sz="1400" dirty="0">
                <a:latin typeface="Consolas" panose="020B0609020204030204" pitchFamily="49" charset="0"/>
              </a:rPr>
              <a:t> -V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. /opt/modules/default/</a:t>
            </a:r>
            <a:r>
              <a:rPr lang="en-US" sz="1400" dirty="0" err="1">
                <a:latin typeface="Consolas" panose="020B0609020204030204" pitchFamily="49" charset="0"/>
              </a:rPr>
              <a:t>init</a:t>
            </a:r>
            <a:r>
              <a:rPr lang="en-US" sz="1400" dirty="0">
                <a:latin typeface="Consolas" panose="020B0609020204030204" pitchFamily="49" charset="0"/>
              </a:rPr>
              <a:t>/</a:t>
            </a:r>
            <a:r>
              <a:rPr lang="en-US" sz="1400" dirty="0" err="1">
                <a:latin typeface="Consolas" panose="020B0609020204030204" pitchFamily="49" charset="0"/>
              </a:rPr>
              <a:t>sh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#cd /home/</a:t>
            </a:r>
            <a:r>
              <a:rPr lang="en-US" sz="1400" dirty="0" err="1">
                <a:latin typeface="Consolas" panose="020B0609020204030204" pitchFamily="49" charset="0"/>
              </a:rPr>
              <a:t>proj</a:t>
            </a:r>
            <a:r>
              <a:rPr lang="en-US" sz="1400" dirty="0">
                <a:latin typeface="Consolas" panose="020B0609020204030204" pitchFamily="49" charset="0"/>
              </a:rPr>
              <a:t>/16/</a:t>
            </a:r>
            <a:r>
              <a:rPr lang="en-US" sz="1400" dirty="0" err="1">
                <a:latin typeface="Consolas" panose="020B0609020204030204" pitchFamily="49" charset="0"/>
              </a:rPr>
              <a:t>secpraba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cp /home/</a:t>
            </a:r>
            <a:r>
              <a:rPr lang="en-US" sz="1400" dirty="0" err="1">
                <a:latin typeface="Consolas" panose="020B0609020204030204" pitchFamily="49" charset="0"/>
              </a:rPr>
              <a:t>proj</a:t>
            </a:r>
            <a:r>
              <a:rPr lang="en-US" sz="1400" dirty="0">
                <a:latin typeface="Consolas" panose="020B0609020204030204" pitchFamily="49" charset="0"/>
              </a:rPr>
              <a:t>/16/</a:t>
            </a:r>
            <a:r>
              <a:rPr lang="en-US" sz="1400" dirty="0" err="1">
                <a:latin typeface="Consolas" panose="020B0609020204030204" pitchFamily="49" charset="0"/>
              </a:rPr>
              <a:t>secpraba</a:t>
            </a:r>
            <a:r>
              <a:rPr lang="en-US" sz="1400" dirty="0">
                <a:highlight>
                  <a:srgbClr val="FFFF00"/>
                </a:highlight>
                <a:latin typeface="Consolas" panose="020B0609020204030204" pitchFamily="49" charset="0"/>
              </a:rPr>
              <a:t>/${SOURCE}</a:t>
            </a:r>
            <a:r>
              <a:rPr lang="en-US" sz="1400" dirty="0">
                <a:latin typeface="Consolas" panose="020B0609020204030204" pitchFamily="49" charset="0"/>
              </a:rPr>
              <a:t>.out /home/</a:t>
            </a:r>
            <a:r>
              <a:rPr lang="en-US" sz="1400" dirty="0" err="1">
                <a:latin typeface="Consolas" panose="020B0609020204030204" pitchFamily="49" charset="0"/>
              </a:rPr>
              <a:t>proj</a:t>
            </a:r>
            <a:r>
              <a:rPr lang="en-US" sz="1400" dirty="0">
                <a:latin typeface="Consolas" panose="020B0609020204030204" pitchFamily="49" charset="0"/>
              </a:rPr>
              <a:t>/16/</a:t>
            </a:r>
            <a:r>
              <a:rPr lang="en-US" sz="1400" dirty="0" err="1">
                <a:latin typeface="Consolas" panose="020B0609020204030204" pitchFamily="49" charset="0"/>
              </a:rPr>
              <a:t>secpraba</a:t>
            </a:r>
            <a:r>
              <a:rPr lang="en-US" sz="1400" dirty="0">
                <a:highlight>
                  <a:srgbClr val="FFFF00"/>
                </a:highlight>
                <a:latin typeface="Consolas" panose="020B0609020204030204" pitchFamily="49" charset="0"/>
              </a:rPr>
              <a:t>/${WEEK}_${SOURCE}</a:t>
            </a:r>
            <a:r>
              <a:rPr lang="en-US" sz="1400" dirty="0">
                <a:latin typeface="Consolas" panose="020B0609020204030204" pitchFamily="49" charset="0"/>
              </a:rPr>
              <a:t>.out 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aprun</a:t>
            </a:r>
            <a:r>
              <a:rPr lang="en-US" sz="1400" dirty="0">
                <a:latin typeface="Consolas" panose="020B0609020204030204" pitchFamily="49" charset="0"/>
              </a:rPr>
              <a:t> -j 1 -n 48 -N 24 </a:t>
            </a:r>
            <a:r>
              <a:rPr lang="en-US" sz="1400" dirty="0">
                <a:highlight>
                  <a:srgbClr val="FFFF00"/>
                </a:highlight>
                <a:latin typeface="Consolas" panose="020B0609020204030204" pitchFamily="49" charset="0"/>
              </a:rPr>
              <a:t>./${WEEK}_${SOURCE}</a:t>
            </a:r>
            <a:r>
              <a:rPr lang="en-US" sz="1400" dirty="0">
                <a:latin typeface="Consolas" panose="020B0609020204030204" pitchFamily="49" charset="0"/>
              </a:rPr>
              <a:t>.out </a:t>
            </a:r>
            <a:r>
              <a:rPr lang="en-US" sz="1400" dirty="0">
                <a:highlight>
                  <a:srgbClr val="FFFF00"/>
                </a:highlight>
                <a:latin typeface="Consolas" panose="020B0609020204030204" pitchFamily="49" charset="0"/>
              </a:rPr>
              <a:t>${DATA}</a:t>
            </a:r>
          </a:p>
        </p:txBody>
      </p:sp>
    </p:spTree>
    <p:extLst>
      <p:ext uri="{BB962C8B-B14F-4D97-AF65-F5344CB8AC3E}">
        <p14:creationId xmlns:p14="http://schemas.microsoft.com/office/powerpoint/2010/main" val="124415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6F89C-2F3F-4311-B641-45F3028D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</a:t>
            </a:r>
            <a:r>
              <a:rPr lang="en-US" i="1" dirty="0" err="1"/>
              <a:t>qsub</a:t>
            </a:r>
            <a:r>
              <a:rPr lang="en-US" dirty="0"/>
              <a:t> using Python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4E339-ADFF-4C5A-B31C-2FEDA125A400}"/>
              </a:ext>
            </a:extLst>
          </p:cNvPr>
          <p:cNvSpPr/>
          <p:nvPr/>
        </p:nvSpPr>
        <p:spPr>
          <a:xfrm>
            <a:off x="480294" y="3651601"/>
            <a:ext cx="2466109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job_params.csv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week42,source1,data1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week43,source2,data2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week44,source3,data3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5F101-52C1-435C-9DC3-CA52D8D3F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01" y="2541057"/>
            <a:ext cx="8239125" cy="3343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2EA5C379-849D-4800-8143-025B8195C0A9}"/>
              </a:ext>
            </a:extLst>
          </p:cNvPr>
          <p:cNvSpPr/>
          <p:nvPr/>
        </p:nvSpPr>
        <p:spPr>
          <a:xfrm>
            <a:off x="2558473" y="3906982"/>
            <a:ext cx="886691" cy="22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A6FC8E-B335-4DF2-8DED-490E2E027284}"/>
              </a:ext>
            </a:extLst>
          </p:cNvPr>
          <p:cNvSpPr/>
          <p:nvPr/>
        </p:nvSpPr>
        <p:spPr>
          <a:xfrm>
            <a:off x="3054982" y="6070666"/>
            <a:ext cx="386195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</a:rPr>
              <a:t>subprocess.check_output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qsub_command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125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8980-9A4B-4EDB-AD4C-3E57F097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HPC Workflow for </a:t>
            </a:r>
            <a:r>
              <a:rPr lang="en-US" dirty="0" err="1"/>
              <a:t>Openfoam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AAAB3-EF6C-4079-B5B1-CCFD89136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86181"/>
            <a:ext cx="9799373" cy="3999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Input Data File for “flow in a lid driven cavity”- </a:t>
            </a:r>
            <a:r>
              <a:rPr lang="en-US" sz="1400" b="1" dirty="0"/>
              <a:t>{</a:t>
            </a:r>
            <a:r>
              <a:rPr lang="en-US" sz="1400" b="1" dirty="0" err="1"/>
              <a:t>input_data_file</a:t>
            </a:r>
            <a:r>
              <a:rPr lang="en-US" sz="1400" b="1" dirty="0"/>
              <a:t>}</a:t>
            </a:r>
          </a:p>
          <a:p>
            <a:pPr marL="0" indent="0">
              <a:buNone/>
            </a:pPr>
            <a:r>
              <a:rPr lang="en-US" sz="1400" dirty="0"/>
              <a:t>Multiple runs for to test scalability for execution parameters – 50TF, 100TF, 200TF, 400TF (performance)</a:t>
            </a:r>
          </a:p>
          <a:p>
            <a:pPr marL="0" indent="0">
              <a:buNone/>
            </a:pPr>
            <a:r>
              <a:rPr lang="en-US" sz="1400" b="1" dirty="0"/>
              <a:t>Preprocessing steps for each execution parameter: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b="1" dirty="0">
                <a:solidFill>
                  <a:srgbClr val="002060"/>
                </a:solidFill>
              </a:rPr>
              <a:t>Extract</a:t>
            </a:r>
            <a:r>
              <a:rPr lang="en-US" sz="1400" dirty="0"/>
              <a:t> files using </a:t>
            </a:r>
            <a:r>
              <a:rPr lang="en-US" sz="1400" b="1" dirty="0">
                <a:solidFill>
                  <a:schemeClr val="tx1"/>
                </a:solidFill>
              </a:rPr>
              <a:t>tar -</a:t>
            </a:r>
            <a:r>
              <a:rPr lang="en-US" sz="1400" b="1" dirty="0" err="1">
                <a:solidFill>
                  <a:schemeClr val="tx1"/>
                </a:solidFill>
              </a:rPr>
              <a:t>zxvf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{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input_data_file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}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b="1" dirty="0">
                <a:solidFill>
                  <a:srgbClr val="002060"/>
                </a:solidFill>
              </a:rPr>
              <a:t>change</a:t>
            </a:r>
            <a:r>
              <a:rPr lang="en-US" sz="1400" dirty="0"/>
              <a:t> directory to </a:t>
            </a:r>
            <a:r>
              <a:rPr lang="en-US" sz="1400" b="1" dirty="0"/>
              <a:t>{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dir_name</a:t>
            </a:r>
            <a:r>
              <a:rPr lang="en-US" sz="1400" b="1" dirty="0"/>
              <a:t>}</a:t>
            </a:r>
            <a:r>
              <a:rPr lang="en-US" sz="1400" dirty="0"/>
              <a:t> in extracted data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b="1" dirty="0">
                <a:solidFill>
                  <a:srgbClr val="002060"/>
                </a:solidFill>
              </a:rPr>
              <a:t>run</a:t>
            </a:r>
            <a:r>
              <a:rPr lang="en-US" sz="1400" dirty="0"/>
              <a:t> command </a:t>
            </a:r>
            <a:r>
              <a:rPr lang="en-US" sz="1400" b="1" dirty="0"/>
              <a:t>./{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preprocess_script</a:t>
            </a:r>
            <a:r>
              <a:rPr lang="en-US" sz="1400" b="1" dirty="0"/>
              <a:t>}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b="1" dirty="0">
                <a:solidFill>
                  <a:srgbClr val="002060"/>
                </a:solidFill>
              </a:rPr>
              <a:t>compute</a:t>
            </a:r>
            <a:r>
              <a:rPr lang="en-US" sz="1400" dirty="0"/>
              <a:t> number of processors for each execution parameter (TF to cores on a given system)</a:t>
            </a:r>
          </a:p>
          <a:p>
            <a:pPr marL="0" indent="0">
              <a:buNone/>
            </a:pPr>
            <a:r>
              <a:rPr lang="en-US" sz="1400" b="1" dirty="0"/>
              <a:t>	compute coefficients for data decomposition which depends upon number of cores above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>
                <a:solidFill>
                  <a:srgbClr val="002060"/>
                </a:solidFill>
              </a:rPr>
              <a:t>edit</a:t>
            </a:r>
            <a:r>
              <a:rPr lang="en-US" sz="1400" dirty="0"/>
              <a:t> {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decomposition_config_file</a:t>
            </a:r>
            <a:r>
              <a:rPr lang="en-US" sz="1400" b="1" dirty="0"/>
              <a:t>}</a:t>
            </a:r>
            <a:r>
              <a:rPr lang="en-US" sz="1400" dirty="0"/>
              <a:t> with appropriate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cores</a:t>
            </a:r>
            <a:r>
              <a:rPr lang="en-US" sz="1400" dirty="0"/>
              <a:t> and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coefficients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b="1" dirty="0">
                <a:solidFill>
                  <a:srgbClr val="002060"/>
                </a:solidFill>
              </a:rPr>
              <a:t>execute</a:t>
            </a:r>
            <a:r>
              <a:rPr lang="en-US" sz="1400" dirty="0"/>
              <a:t> {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data_decomposition</a:t>
            </a:r>
            <a:r>
              <a:rPr lang="en-US" sz="1400" dirty="0"/>
              <a:t>}</a:t>
            </a:r>
          </a:p>
          <a:p>
            <a:pPr marL="0" indent="0">
              <a:buNone/>
            </a:pPr>
            <a:r>
              <a:rPr lang="en-US" sz="1400" b="1" dirty="0"/>
              <a:t>Submit multiple jobs -</a:t>
            </a:r>
            <a:r>
              <a:rPr lang="en-US" sz="1400" dirty="0"/>
              <a:t>one for each execution parameter (TF here)</a:t>
            </a:r>
          </a:p>
        </p:txBody>
      </p:sp>
    </p:spTree>
    <p:extLst>
      <p:ext uri="{BB962C8B-B14F-4D97-AF65-F5344CB8AC3E}">
        <p14:creationId xmlns:p14="http://schemas.microsoft.com/office/powerpoint/2010/main" val="253190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3CCB-9B56-48F0-896C-B5FAE3E4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HPC Workflow for </a:t>
            </a:r>
            <a:r>
              <a:rPr lang="en-US" dirty="0" err="1"/>
              <a:t>Openfoam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8706F8-0D1C-4242-BD97-E18314E44C95}"/>
              </a:ext>
            </a:extLst>
          </p:cNvPr>
          <p:cNvSpPr/>
          <p:nvPr/>
        </p:nvSpPr>
        <p:spPr>
          <a:xfrm>
            <a:off x="665018" y="2687783"/>
            <a:ext cx="2743200" cy="831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Consolas" panose="020B0609020204030204" pitchFamily="49" charset="0"/>
              </a:rPr>
              <a:t>YAML file with information about each execution parameter.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E2490CF-278B-49DA-A938-AD730C0A750D}"/>
              </a:ext>
            </a:extLst>
          </p:cNvPr>
          <p:cNvSpPr/>
          <p:nvPr/>
        </p:nvSpPr>
        <p:spPr>
          <a:xfrm>
            <a:off x="3482109" y="2964876"/>
            <a:ext cx="1126836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BF6E0A-1857-4EC7-9B76-1170C56AE0AE}"/>
              </a:ext>
            </a:extLst>
          </p:cNvPr>
          <p:cNvSpPr/>
          <p:nvPr/>
        </p:nvSpPr>
        <p:spPr>
          <a:xfrm>
            <a:off x="4673600" y="2715489"/>
            <a:ext cx="2272145" cy="1117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Read YAML file</a:t>
            </a:r>
          </a:p>
          <a:p>
            <a:r>
              <a:rPr lang="en-US" dirty="0"/>
              <a:t>Interpret each document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C748B7-A004-45F8-B647-178014A87EBA}"/>
              </a:ext>
            </a:extLst>
          </p:cNvPr>
          <p:cNvSpPr/>
          <p:nvPr/>
        </p:nvSpPr>
        <p:spPr>
          <a:xfrm>
            <a:off x="7906329" y="3546756"/>
            <a:ext cx="3879269" cy="44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Extract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files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C45DD3-9180-418F-B168-7036D0AC8E7E}"/>
              </a:ext>
            </a:extLst>
          </p:cNvPr>
          <p:cNvSpPr/>
          <p:nvPr/>
        </p:nvSpPr>
        <p:spPr>
          <a:xfrm>
            <a:off x="7892473" y="4041286"/>
            <a:ext cx="3893127" cy="44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change directory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DC1940-705C-458F-82F5-65924BDC2ECE}"/>
              </a:ext>
            </a:extLst>
          </p:cNvPr>
          <p:cNvSpPr/>
          <p:nvPr/>
        </p:nvSpPr>
        <p:spPr>
          <a:xfrm>
            <a:off x="7892473" y="4553903"/>
            <a:ext cx="3893127" cy="44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run preprocess.sh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8E7AB55-392E-4F74-902C-6FD740C8CAA7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6576291" y="3066472"/>
            <a:ext cx="387926" cy="192116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C56E871-F61B-4A50-82A2-F711C1B2DA56}"/>
              </a:ext>
            </a:extLst>
          </p:cNvPr>
          <p:cNvSpPr/>
          <p:nvPr/>
        </p:nvSpPr>
        <p:spPr>
          <a:xfrm>
            <a:off x="4202546" y="4184072"/>
            <a:ext cx="2327564" cy="7854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For each document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DCCBD-D4FF-48DD-A4AC-85F32D62B953}"/>
              </a:ext>
            </a:extLst>
          </p:cNvPr>
          <p:cNvSpPr/>
          <p:nvPr/>
        </p:nvSpPr>
        <p:spPr>
          <a:xfrm>
            <a:off x="7892473" y="5034593"/>
            <a:ext cx="3893127" cy="44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edit {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decomposition_config_file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F81D5-DA91-4D29-AAB3-8110BD274FD8}"/>
              </a:ext>
            </a:extLst>
          </p:cNvPr>
          <p:cNvSpPr/>
          <p:nvPr/>
        </p:nvSpPr>
        <p:spPr>
          <a:xfrm>
            <a:off x="7906326" y="5997485"/>
            <a:ext cx="3870036" cy="44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Consolas" panose="020B0609020204030204" pitchFamily="49" charset="0"/>
              </a:rPr>
              <a:t>Submit a job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7098F7-52EA-4680-BEC8-03FDA13E440A}"/>
              </a:ext>
            </a:extLst>
          </p:cNvPr>
          <p:cNvSpPr/>
          <p:nvPr/>
        </p:nvSpPr>
        <p:spPr>
          <a:xfrm>
            <a:off x="7906330" y="2572707"/>
            <a:ext cx="3879270" cy="44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compute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number of cores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FD0F8C-8D38-4CC9-BF3E-A5A41AF196FB}"/>
              </a:ext>
            </a:extLst>
          </p:cNvPr>
          <p:cNvSpPr/>
          <p:nvPr/>
        </p:nvSpPr>
        <p:spPr>
          <a:xfrm>
            <a:off x="7915562" y="3062245"/>
            <a:ext cx="3870038" cy="44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Consolas" panose="020B0609020204030204" pitchFamily="49" charset="0"/>
              </a:rPr>
              <a:t>Compute data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decomposition coefficients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002E0F-5D42-4605-BA08-204F2F883068}"/>
              </a:ext>
            </a:extLst>
          </p:cNvPr>
          <p:cNvSpPr/>
          <p:nvPr/>
        </p:nvSpPr>
        <p:spPr>
          <a:xfrm>
            <a:off x="7901707" y="5509865"/>
            <a:ext cx="3893127" cy="44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Decompose Data </a:t>
            </a:r>
          </a:p>
        </p:txBody>
      </p:sp>
    </p:spTree>
    <p:extLst>
      <p:ext uri="{BB962C8B-B14F-4D97-AF65-F5344CB8AC3E}">
        <p14:creationId xmlns:p14="http://schemas.microsoft.com/office/powerpoint/2010/main" val="10904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8980-9A4B-4EDB-AD4C-3E57F097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HPC Workflow for </a:t>
            </a:r>
            <a:r>
              <a:rPr lang="en-US" dirty="0" err="1"/>
              <a:t>Openfoam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8BED96-B204-46CD-8A84-3E5F8ADC3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636" y="2413651"/>
            <a:ext cx="5674016" cy="17896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AFEF04-3F78-43D4-B705-2D53251F4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60" y="2385585"/>
            <a:ext cx="4862050" cy="4273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BCEF27-C1E6-4734-B6E6-1AABD96B38A1}"/>
              </a:ext>
            </a:extLst>
          </p:cNvPr>
          <p:cNvSpPr/>
          <p:nvPr/>
        </p:nvSpPr>
        <p:spPr>
          <a:xfrm>
            <a:off x="510886" y="2752446"/>
            <a:ext cx="4689187" cy="189345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9A02BB-D4AA-460E-B8C3-46DD3B238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636" y="4481657"/>
            <a:ext cx="5682777" cy="2159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176739E-493E-4395-848C-02F4D9080C10}"/>
              </a:ext>
            </a:extLst>
          </p:cNvPr>
          <p:cNvSpPr/>
          <p:nvPr/>
        </p:nvSpPr>
        <p:spPr>
          <a:xfrm>
            <a:off x="9337964" y="4987637"/>
            <a:ext cx="1745672" cy="2032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8980-9A4B-4EDB-AD4C-3E57F097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HPC Workflow for </a:t>
            </a:r>
            <a:r>
              <a:rPr lang="en-US" dirty="0" err="1"/>
              <a:t>Openfoam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9A02BB-D4AA-460E-B8C3-46DD3B23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31" y="2394237"/>
            <a:ext cx="5682777" cy="2159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176739E-493E-4395-848C-02F4D9080C10}"/>
              </a:ext>
            </a:extLst>
          </p:cNvPr>
          <p:cNvSpPr/>
          <p:nvPr/>
        </p:nvSpPr>
        <p:spPr>
          <a:xfrm>
            <a:off x="4383786" y="2881746"/>
            <a:ext cx="1745672" cy="2032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4486C5-6112-4519-AD36-61FAE7848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658" y="3833091"/>
            <a:ext cx="4398995" cy="27518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40ED4F-4E22-4D93-BE21-4BE7BF9940C8}"/>
              </a:ext>
            </a:extLst>
          </p:cNvPr>
          <p:cNvSpPr/>
          <p:nvPr/>
        </p:nvSpPr>
        <p:spPr>
          <a:xfrm>
            <a:off x="3519042" y="5661889"/>
            <a:ext cx="2650851" cy="4456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Jobscript5200TF.YAML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E26002-A6D8-437A-BC76-C1292E1E3E77}"/>
              </a:ext>
            </a:extLst>
          </p:cNvPr>
          <p:cNvSpPr/>
          <p:nvPr/>
        </p:nvSpPr>
        <p:spPr>
          <a:xfrm>
            <a:off x="3519042" y="6156419"/>
            <a:ext cx="2650851" cy="4456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Jobscript400TF.YAML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79C988-496F-4EB6-B0E4-095AA1CD5194}"/>
              </a:ext>
            </a:extLst>
          </p:cNvPr>
          <p:cNvSpPr/>
          <p:nvPr/>
        </p:nvSpPr>
        <p:spPr>
          <a:xfrm>
            <a:off x="3519043" y="4687840"/>
            <a:ext cx="2641618" cy="4456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Jobscript50TF.YAML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B9E984-6AA2-43AE-876F-F0415A76589D}"/>
              </a:ext>
            </a:extLst>
          </p:cNvPr>
          <p:cNvSpPr/>
          <p:nvPr/>
        </p:nvSpPr>
        <p:spPr>
          <a:xfrm>
            <a:off x="3528275" y="5177378"/>
            <a:ext cx="2641618" cy="4456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Jobscript100TF.YAML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0FEA7CB0-750D-496B-9267-51C8FC6EE770}"/>
              </a:ext>
            </a:extLst>
          </p:cNvPr>
          <p:cNvSpPr/>
          <p:nvPr/>
        </p:nvSpPr>
        <p:spPr>
          <a:xfrm>
            <a:off x="775855" y="4563435"/>
            <a:ext cx="249381" cy="733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E79C83-79AB-41A5-8AAD-5E2D14304B4C}"/>
              </a:ext>
            </a:extLst>
          </p:cNvPr>
          <p:cNvSpPr/>
          <p:nvPr/>
        </p:nvSpPr>
        <p:spPr>
          <a:xfrm>
            <a:off x="129296" y="5310910"/>
            <a:ext cx="2664707" cy="733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Create a YAML file with job parameters for each execution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EDF603A-FB38-4E9B-AAE5-BDC340CCDFD9}"/>
              </a:ext>
            </a:extLst>
          </p:cNvPr>
          <p:cNvSpPr/>
          <p:nvPr/>
        </p:nvSpPr>
        <p:spPr>
          <a:xfrm>
            <a:off x="2794003" y="5661889"/>
            <a:ext cx="604979" cy="222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07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1004</Words>
  <Application>Microsoft Office PowerPoint</Application>
  <PresentationFormat>Widescreen</PresentationFormat>
  <Paragraphs>155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Consolas</vt:lpstr>
      <vt:lpstr>Wingdings</vt:lpstr>
      <vt:lpstr>Wingdings 3</vt:lpstr>
      <vt:lpstr>Ion Boardroom</vt:lpstr>
      <vt:lpstr>Productivity Tools for Scientific Computing</vt:lpstr>
      <vt:lpstr>HPC workflow</vt:lpstr>
      <vt:lpstr>Why Python?</vt:lpstr>
      <vt:lpstr>Automating qsub using Python</vt:lpstr>
      <vt:lpstr>Automating qsub using Python</vt:lpstr>
      <vt:lpstr>Automating HPC Workflow for Openfoam</vt:lpstr>
      <vt:lpstr>Automating HPC Workflow for Openfoam</vt:lpstr>
      <vt:lpstr>Automating HPC Workflow for Openfoam</vt:lpstr>
      <vt:lpstr>Automating HPC Workflow for Openfoam</vt:lpstr>
      <vt:lpstr>Automating HPC Workflow for Openfoam</vt:lpstr>
      <vt:lpstr>Automating HPC Workflow for Openfoam</vt:lpstr>
      <vt:lpstr>Available Python tools &amp; packages</vt:lpstr>
      <vt:lpstr>Available Python tools &amp; packages</vt:lpstr>
      <vt:lpstr>Eclipse IDE and the Parallel Tools Platform</vt:lpstr>
      <vt:lpstr>Eclipse IDE and the Parallel Tools Platform</vt:lpstr>
      <vt:lpstr>PowerPoint Presentation</vt:lpstr>
      <vt:lpstr>PTP’s Parallel Language Development Tools (PLDT)</vt:lpstr>
      <vt:lpstr>PowerPoint Presentation</vt:lpstr>
      <vt:lpstr>MPI_BARRIER Analysis</vt:lpstr>
      <vt:lpstr>PowerPoint Presentation</vt:lpstr>
      <vt:lpstr>MPI Barrier Analysis</vt:lpstr>
      <vt:lpstr>Automating HPC workflows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Productivity Tools for Scientific Computing</dc:title>
  <dc:creator>Akhila Prabhakaran</dc:creator>
  <cp:lastModifiedBy>Akhila Prabhakaran</cp:lastModifiedBy>
  <cp:revision>1</cp:revision>
  <dcterms:created xsi:type="dcterms:W3CDTF">2018-09-08T02:36:52Z</dcterms:created>
  <dcterms:modified xsi:type="dcterms:W3CDTF">2018-09-08T02:37:06Z</dcterms:modified>
</cp:coreProperties>
</file>