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60" r:id="rId2"/>
  </p:sldMasterIdLst>
  <p:notesMasterIdLst>
    <p:notesMasterId r:id="rId15"/>
  </p:notesMasterIdLst>
  <p:handoutMasterIdLst>
    <p:handoutMasterId r:id="rId16"/>
  </p:handoutMasterIdLst>
  <p:sldIdLst>
    <p:sldId id="256" r:id="rId3"/>
    <p:sldId id="257" r:id="rId4"/>
    <p:sldId id="258" r:id="rId5"/>
    <p:sldId id="259" r:id="rId6"/>
    <p:sldId id="260" r:id="rId7"/>
    <p:sldId id="268" r:id="rId8"/>
    <p:sldId id="261" r:id="rId9"/>
    <p:sldId id="263" r:id="rId10"/>
    <p:sldId id="270" r:id="rId11"/>
    <p:sldId id="264" r:id="rId12"/>
    <p:sldId id="265" r:id="rId13"/>
    <p:sldId id="266" r:id="rId14"/>
  </p:sldIdLst>
  <p:sldSz cx="9144000" cy="6858000" type="screen4x3"/>
  <p:notesSz cx="6669088" cy="99282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816" y="498"/>
      </p:cViewPr>
      <p:guideLst>
        <p:guide orient="horz" pos="3127"/>
        <p:guide pos="210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D9E88402-32B2-4485-A95B-C53573A2F5DB}" type="datetimeFigureOut">
              <a:rPr lang="en-IN" smtClean="0"/>
              <a:pPr/>
              <a:t>16-06-2010</a:t>
            </a:fld>
            <a:endParaRPr lang="en-IN"/>
          </a:p>
        </p:txBody>
      </p:sp>
      <p:sp>
        <p:nvSpPr>
          <p:cNvPr id="4" name="Footer Placeholder 3"/>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778250" y="9429750"/>
            <a:ext cx="2889250" cy="496888"/>
          </a:xfrm>
          <a:prstGeom prst="rect">
            <a:avLst/>
          </a:prstGeom>
        </p:spPr>
        <p:txBody>
          <a:bodyPr vert="horz" lIns="91440" tIns="45720" rIns="91440" bIns="45720" rtlCol="0" anchor="b"/>
          <a:lstStyle>
            <a:lvl1pPr algn="r">
              <a:defRPr sz="1200"/>
            </a:lvl1pPr>
          </a:lstStyle>
          <a:p>
            <a:fld id="{6814F909-DD07-4791-8CD0-72717CE6A2C5}" type="slidenum">
              <a:rPr lang="en-IN" smtClean="0"/>
              <a:pPr/>
              <a:t>‹#›</a:t>
            </a:fld>
            <a:endParaRPr lang="en-I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777607" y="0"/>
            <a:ext cx="2889938" cy="496411"/>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25EB2A8-B785-404A-B8A2-9E55FCB05D5E}" type="datetimeFigureOut">
              <a:rPr lang="en-US"/>
              <a:pPr>
                <a:defRPr/>
              </a:pPr>
              <a:t>6/16/2010</a:t>
            </a:fld>
            <a:endParaRPr lang="en-US"/>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66909" y="4715907"/>
            <a:ext cx="5335270" cy="4467701"/>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30091"/>
            <a:ext cx="2889938"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777607" y="9430091"/>
            <a:ext cx="2889938" cy="496411"/>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B0EE150-49EF-43A9-ABF6-A02CC853966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Good Afternoon!</a:t>
            </a:r>
          </a:p>
          <a:p>
            <a:pPr eaLnBrk="1" hangingPunct="1"/>
            <a:r>
              <a:rPr lang="en-US" dirty="0" smtClean="0"/>
              <a:t>My name is J. </a:t>
            </a:r>
            <a:r>
              <a:rPr lang="en-US" dirty="0" err="1" smtClean="0"/>
              <a:t>Lakshmi</a:t>
            </a:r>
            <a:endParaRPr lang="en-US" dirty="0" smtClean="0"/>
          </a:p>
          <a:p>
            <a:pPr eaLnBrk="1" hangingPunct="1"/>
            <a:r>
              <a:rPr lang="en-US" dirty="0" smtClean="0"/>
              <a:t>I work at the Supercomputer Education and Research Center in the Indian Institute of Science at Bangalore, India.</a:t>
            </a:r>
          </a:p>
          <a:p>
            <a:pPr algn="just" eaLnBrk="1" hangingPunct="1"/>
            <a:r>
              <a:rPr lang="en-US" dirty="0" smtClean="0"/>
              <a:t>All of us are aware of the resurgence of virtualization with the availability of solutions on commodity platforms. The efficacy and ease of use of these solutions has ensured widespread adoption of virtualization. However, concerns with regard to performance and security, specifically with regard to I/O devices, still remain. Today, in this talk, I will describe our work with regard to I/O Device virtualization architecture for security.  The USP of this work is that device virtualization, if architected the right way, can provide simple and efficient mechanism for security.</a:t>
            </a:r>
          </a:p>
        </p:txBody>
      </p:sp>
      <p:sp>
        <p:nvSpPr>
          <p:cNvPr id="4" name="Slide Number Placeholder 3"/>
          <p:cNvSpPr>
            <a:spLocks noGrp="1"/>
          </p:cNvSpPr>
          <p:nvPr>
            <p:ph type="sldNum" sz="quarter" idx="5"/>
          </p:nvPr>
        </p:nvSpPr>
        <p:spPr/>
        <p:txBody>
          <a:bodyPr/>
          <a:lstStyle/>
          <a:p>
            <a:pPr>
              <a:defRPr/>
            </a:pPr>
            <a:fld id="{4CBCF8D7-6A16-4679-B30A-5C259E2BC0B5}"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As of this paper the basic architecture evaluation for performance and security are completed and as you have observed, the results are encouraging.</a:t>
            </a:r>
          </a:p>
          <a:p>
            <a:pPr eaLnBrk="1" hangingPunct="1">
              <a:spcBef>
                <a:spcPct val="0"/>
              </a:spcBef>
            </a:pPr>
            <a:r>
              <a:rPr lang="en-US" dirty="0" smtClean="0"/>
              <a:t>The proposed architecture exhibits the property of scalability for I/O device sharing.</a:t>
            </a:r>
          </a:p>
          <a:p>
            <a:pPr eaLnBrk="1" hangingPunct="1">
              <a:spcBef>
                <a:spcPct val="0"/>
              </a:spcBef>
            </a:pPr>
            <a:r>
              <a:rPr lang="en-US" dirty="0" smtClean="0"/>
              <a:t>In future we intend to build the physical prototype of the NIC and integrate it with an open source hypervisor to implement the proposed end-to-end architecture.</a:t>
            </a:r>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D54BF86-7F76-4C1B-A8DF-DAB2E1B9FF40}"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F2FBF9DE-9CD7-4074-BCFA-4D60BAF8309C}"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2D2113C8-7317-4953-8B17-EB1C1A5CA3F8}" type="slidenum">
              <a:rPr lang="en-US" smtClean="0"/>
              <a:pPr>
                <a:defRPr/>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The outline of the talk is as follows:</a:t>
            </a:r>
          </a:p>
          <a:p>
            <a:pPr algn="just" eaLnBrk="1" hangingPunct="1"/>
            <a:r>
              <a:rPr lang="en-US" dirty="0" smtClean="0"/>
              <a:t>First, I will introduce the motivation for this work, followed by the issues with the existing architectures of I/O Device virtualization, specifically in the context of security. In light of the shortcomings, I will list out what is desirable and then describe our proposal of I/O device virtualization architecture, taking the Network Interface card as the example. Later, I will present the evaluation results of the proposed architecture implemented using Layered Queuing Network Model. I will then conclude with a brief on the future work.</a:t>
            </a:r>
          </a:p>
        </p:txBody>
      </p:sp>
      <p:sp>
        <p:nvSpPr>
          <p:cNvPr id="4" name="Slide Number Placeholder 3"/>
          <p:cNvSpPr>
            <a:spLocks noGrp="1"/>
          </p:cNvSpPr>
          <p:nvPr>
            <p:ph type="sldNum" sz="quarter" idx="5"/>
          </p:nvPr>
        </p:nvSpPr>
        <p:spPr/>
        <p:txBody>
          <a:bodyPr/>
          <a:lstStyle/>
          <a:p>
            <a:pPr>
              <a:defRPr/>
            </a:pPr>
            <a:fld id="{422C7617-1447-4455-A2F6-5DBABA77E87C}"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algn="just" eaLnBrk="1" hangingPunct="1">
              <a:spcBef>
                <a:spcPct val="0"/>
              </a:spcBef>
              <a:buFont typeface="+mj-lt"/>
              <a:buAutoNum type="arabicPeriod"/>
            </a:pPr>
            <a:r>
              <a:rPr lang="en-US" dirty="0" smtClean="0"/>
              <a:t>Traditionally I/O devices have been accessed through the privileged OS kernel. Extending such systems for virtualization enforces the access path to be shared  for shared devices. Common examples like the emulation or hosted device virtualization mechanisms need access path sharing to share a device.  This is because of software based virtualization over singly accessible hardware devices. In such systems, the device virtualization software layer becomes the vulnerable component for failure of all the VMs sharing the device. The severity of this vulnerability is more because it involves device drivers, which are cited to be the widespread cause for system failures.</a:t>
            </a:r>
          </a:p>
          <a:p>
            <a:pPr marL="228600" indent="-228600" algn="just" eaLnBrk="1" hangingPunct="1">
              <a:spcBef>
                <a:spcPct val="0"/>
              </a:spcBef>
              <a:buFont typeface="+mj-lt"/>
              <a:buAutoNum type="arabicPeriod"/>
            </a:pPr>
            <a:r>
              <a:rPr lang="en-US" dirty="0" smtClean="0"/>
              <a:t>Because of device access through the privileged OS kernel, devices that allow for unconstrained DMA have been exploited for writing into critical addresses of the OS kernel. This adds to the vulnerability.</a:t>
            </a:r>
          </a:p>
          <a:p>
            <a:pPr marL="228600" indent="-228600" algn="just" eaLnBrk="1" hangingPunct="1">
              <a:spcBef>
                <a:spcPct val="0"/>
              </a:spcBef>
              <a:buFont typeface="+mj-lt"/>
              <a:buAutoNum type="arabicPeriod"/>
            </a:pPr>
            <a:r>
              <a:rPr lang="en-US" dirty="0" smtClean="0"/>
              <a:t>Co-hosting of multiple VMs on a virtualized server is achieved by sharing the same hardware amongst the different VMs. Unconstrained and unchecked resource usage in such systems can potentially lead to denial of service attack.  Device usage controls, in prevalent systems, are  currently implemented high up in the virtualization stack due to which they are ineffective in providing fine control and thus can potentially lead to denial-of-service type of attacks.</a:t>
            </a:r>
          </a:p>
          <a:p>
            <a:pPr marL="228600" indent="-228600" algn="just" eaLnBrk="1" hangingPunct="1">
              <a:spcBef>
                <a:spcPct val="0"/>
              </a:spcBef>
            </a:pPr>
            <a:endParaRPr lang="en-US" dirty="0"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850640-917C-4D4E-B1CE-C9E959265289}"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pPr>
            <a:r>
              <a:rPr lang="en-US" dirty="0" smtClean="0"/>
              <a:t>Here is a slide that depicts the effect of coarse grained resource controls on device usage.</a:t>
            </a:r>
          </a:p>
          <a:p>
            <a:pPr marL="228600" indent="-228600" eaLnBrk="1" hangingPunct="1">
              <a:spcBef>
                <a:spcPct val="0"/>
              </a:spcBef>
              <a:buFont typeface="Calibri" pitchFamily="34" charset="0"/>
              <a:buAutoNum type="arabicPeriod"/>
            </a:pPr>
            <a:r>
              <a:rPr lang="en-US" dirty="0" smtClean="0"/>
              <a:t>The graphs in the slide, show application throughput achieved by two different VMs sharing a NIC, on a consolidated virtualized server. VM1 is allowed to use all the available device bandwidth, while VM2 is constrained by the max. throughput that it can deliver. This throughput constraint is plotted on the x-axis. The graphs represent the performance of  </a:t>
            </a:r>
            <a:r>
              <a:rPr lang="en-US" dirty="0" err="1" smtClean="0"/>
              <a:t>httperf</a:t>
            </a:r>
            <a:r>
              <a:rPr lang="en-US" dirty="0" smtClean="0"/>
              <a:t> benchmark.</a:t>
            </a:r>
          </a:p>
          <a:p>
            <a:pPr marL="228600" indent="-228600" eaLnBrk="1" hangingPunct="1">
              <a:spcBef>
                <a:spcPct val="0"/>
              </a:spcBef>
              <a:buFont typeface="Calibri" pitchFamily="34" charset="0"/>
              <a:buAutoNum type="arabicPeriod"/>
            </a:pPr>
            <a:r>
              <a:rPr lang="en-US" dirty="0" smtClean="0"/>
              <a:t>Each VM is identical in configuration and supports an independent </a:t>
            </a:r>
            <a:r>
              <a:rPr lang="en-US" dirty="0" err="1" smtClean="0"/>
              <a:t>httperf</a:t>
            </a:r>
            <a:r>
              <a:rPr lang="en-US" dirty="0" smtClean="0"/>
              <a:t> client. .</a:t>
            </a:r>
          </a:p>
          <a:p>
            <a:pPr marL="228600" indent="-228600" eaLnBrk="1" hangingPunct="1">
              <a:spcBef>
                <a:spcPct val="0"/>
              </a:spcBef>
              <a:buFont typeface="Calibri" pitchFamily="34" charset="0"/>
              <a:buAutoNum type="arabicPeriod"/>
            </a:pPr>
            <a:r>
              <a:rPr lang="en-US" dirty="0" smtClean="0"/>
              <a:t>In the experiment each VM is subjected to the maximum </a:t>
            </a:r>
            <a:r>
              <a:rPr lang="en-US" dirty="0" err="1" smtClean="0"/>
              <a:t>httperf</a:t>
            </a:r>
            <a:r>
              <a:rPr lang="en-US" dirty="0" smtClean="0"/>
              <a:t> load it can take on an isolated virtualized server.</a:t>
            </a:r>
          </a:p>
          <a:p>
            <a:pPr marL="228600" indent="-228600" eaLnBrk="1" hangingPunct="1">
              <a:spcBef>
                <a:spcPct val="0"/>
              </a:spcBef>
              <a:buFont typeface="Calibri" pitchFamily="34" charset="0"/>
              <a:buAutoNum type="arabicPeriod"/>
            </a:pPr>
            <a:r>
              <a:rPr lang="en-US" dirty="0" smtClean="0"/>
              <a:t>In each graph, the curve for total-throughput indicates the consolidated throughput achieved on the NIC. It is interesting to observe that this curve seems to be following the curve for VM2! What is expected is a straight line.</a:t>
            </a:r>
          </a:p>
          <a:p>
            <a:pPr marL="228600" indent="-228600" eaLnBrk="1" hangingPunct="1">
              <a:spcBef>
                <a:spcPct val="0"/>
              </a:spcBef>
              <a:buFont typeface="Calibri" pitchFamily="34" charset="0"/>
              <a:buAutoNum type="arabicPeriod"/>
            </a:pPr>
            <a:r>
              <a:rPr lang="en-US" dirty="0" smtClean="0"/>
              <a:t>The supposedly spare device bandwidth, due to the constraint on VM2 throughput, does not seem to be available to VM1. The reason  for this is because in both cases virtualization is supported through software layer and the resource usage controls on the virtual devices is implemented in this layer. As result of which, network packets that get discarded later are accepted by the device and this causes loss of device bandwidth. This loss is visible from VM1’s throughput.</a:t>
            </a:r>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F87918-B494-41D0-A001-DECE0B44A945}"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666909" y="4715907"/>
            <a:ext cx="5335270" cy="4798642"/>
          </a:xfrm>
        </p:spPr>
        <p:txBody>
          <a:bodyPr>
            <a:normAutofit/>
          </a:bodyPr>
          <a:lstStyle/>
          <a:p>
            <a:pPr algn="just" eaLnBrk="1" fontAlgn="auto" hangingPunct="1">
              <a:spcBef>
                <a:spcPts val="0"/>
              </a:spcBef>
              <a:spcAft>
                <a:spcPts val="0"/>
              </a:spcAft>
              <a:defRPr/>
            </a:pPr>
            <a:r>
              <a:rPr lang="en-US" dirty="0" smtClean="0"/>
              <a:t>This picture gives you the device virtualization architecture schematic for hosted device, on the left, and emulated device, on the right, in the prevalent solutions. The NIC usage controls are provided at the layer indicated by the blue, double headed arrow.  </a:t>
            </a:r>
            <a:endParaRPr lang="en-US" dirty="0"/>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A2B2E3-8166-489D-91E5-702EF7CFE914}"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algn="just" eaLnBrk="1" hangingPunct="1">
              <a:spcBef>
                <a:spcPct val="0"/>
              </a:spcBef>
            </a:pPr>
            <a:r>
              <a:rPr lang="en-US" dirty="0" smtClean="0"/>
              <a:t>To summarize, the existing solutions are supported on single access devices, with a software layer providing the abstraction of virtual device. What we need is concurrent access to I/O devices with virtual devices supported by the micro-architecture of the hardware.</a:t>
            </a:r>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5BAB01A-B12C-49C3-A693-72225CAD94C3}"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xfrm>
            <a:off x="666909" y="4715907"/>
            <a:ext cx="5335270" cy="4715907"/>
          </a:xfrm>
          <a:noFill/>
        </p:spPr>
        <p:txBody>
          <a:bodyPr wrap="square" numCol="1" anchor="t" anchorCtr="0" compatLnSpc="1">
            <a:prstTxWarp prst="textNoShape">
              <a:avLst/>
            </a:prstTxWarp>
            <a:normAutofit lnSpcReduction="10000"/>
          </a:bodyPr>
          <a:lstStyle/>
          <a:p>
            <a:pPr marL="228600" indent="-228600" algn="just" eaLnBrk="1" hangingPunct="1">
              <a:spcBef>
                <a:spcPct val="0"/>
              </a:spcBef>
              <a:buFont typeface="Calibri" pitchFamily="34" charset="0"/>
              <a:buAutoNum type="arabicPeriod"/>
            </a:pPr>
            <a:r>
              <a:rPr lang="en-US" dirty="0" smtClean="0"/>
              <a:t>The picture in this slide gives a schematic diagram of the proposed NIC which supports device virtualization through partitioning. A partition of the physical device is called the virtual-NIC. The virtual-NIC allows for separation of device management from device access. </a:t>
            </a:r>
          </a:p>
          <a:p>
            <a:pPr marL="228600" indent="-228600" algn="just" eaLnBrk="1" hangingPunct="1">
              <a:spcBef>
                <a:spcPct val="0"/>
              </a:spcBef>
              <a:buFont typeface="Calibri" pitchFamily="34" charset="0"/>
              <a:buAutoNum type="arabicPeriod"/>
            </a:pPr>
            <a:r>
              <a:rPr lang="en-US" dirty="0" smtClean="0"/>
              <a:t>This card has a DMA controller that manages DMA transfers to and from the device. Each card supports multiple DMA channels that can be associated with individual virtual-NICs.</a:t>
            </a:r>
          </a:p>
          <a:p>
            <a:pPr marL="228600" indent="-228600" algn="just" eaLnBrk="1" hangingPunct="1">
              <a:spcBef>
                <a:spcPct val="0"/>
              </a:spcBef>
              <a:buFont typeface="Calibri" pitchFamily="34" charset="0"/>
              <a:buAutoNum type="arabicPeriod"/>
            </a:pPr>
            <a:r>
              <a:rPr lang="en-US" dirty="0" smtClean="0"/>
              <a:t>The VMM identifies a virtual-NIC request using message signaled interrupts, i.e. each virtual-NIC is associated with its own unique interrupt. The VMM only routes the virtual-interrupt to the appropriate VM. </a:t>
            </a:r>
          </a:p>
          <a:p>
            <a:pPr marL="228600" indent="-228600" algn="just" eaLnBrk="1" hangingPunct="1">
              <a:spcBef>
                <a:spcPct val="0"/>
              </a:spcBef>
              <a:buFont typeface="Calibri" pitchFamily="34" charset="0"/>
              <a:buAutoNum type="arabicPeriod"/>
            </a:pPr>
            <a:r>
              <a:rPr lang="en-US" dirty="0" smtClean="0"/>
              <a:t>The device memory is now replaced by a partitionable memory supported with </a:t>
            </a:r>
            <a:r>
              <a:rPr lang="en-US" b="1" i="1" dirty="0" smtClean="0"/>
              <a:t>n </a:t>
            </a:r>
            <a:r>
              <a:rPr lang="en-US" dirty="0" smtClean="0"/>
              <a:t>sets of device registers. A set of </a:t>
            </a:r>
            <a:r>
              <a:rPr lang="en-US" b="1" i="1" dirty="0" smtClean="0"/>
              <a:t>m</a:t>
            </a:r>
            <a:r>
              <a:rPr lang="en-US" dirty="0" smtClean="0"/>
              <a:t> memory partitions, where </a:t>
            </a:r>
            <a:r>
              <a:rPr lang="en-US" b="1" i="1" dirty="0" smtClean="0"/>
              <a:t>m ≤ n</a:t>
            </a:r>
            <a:r>
              <a:rPr lang="en-US" dirty="0" smtClean="0"/>
              <a:t>,  along-with device registers, forms the virtual-NIC. This device memory is expected to be dynamically reconfigurable. The VM’s </a:t>
            </a:r>
            <a:r>
              <a:rPr lang="en-US" dirty="0" err="1" smtClean="0"/>
              <a:t>QoS</a:t>
            </a:r>
            <a:r>
              <a:rPr lang="en-US" dirty="0" smtClean="0"/>
              <a:t> requirements drive the reconfiguration. The device controller manages the partitions and their associated properties like size, priority, bandwidth, etc. This enables resource usage controls on the device.</a:t>
            </a:r>
          </a:p>
          <a:p>
            <a:pPr marL="228600" indent="-228600" algn="just" eaLnBrk="1" hangingPunct="1">
              <a:spcBef>
                <a:spcPct val="0"/>
              </a:spcBef>
              <a:buFont typeface="Calibri" pitchFamily="34" charset="0"/>
              <a:buAutoNum type="arabicPeriod"/>
            </a:pPr>
            <a:r>
              <a:rPr lang="en-US" dirty="0" smtClean="0"/>
              <a:t>Each virtual-NIC also has its own set of I/O page table that keeps track of the address translations between the virtual device I/O address space and the VM’s address space. This enables direct I/O device access to the VM and eliminates access path sharing and the vulnerability associated with it.</a:t>
            </a:r>
          </a:p>
          <a:p>
            <a:pPr marL="228600" indent="-228600" algn="just" eaLnBrk="1" hangingPunct="1">
              <a:spcBef>
                <a:spcPct val="0"/>
              </a:spcBef>
              <a:buFont typeface="Calibri" pitchFamily="34" charset="0"/>
              <a:buAutoNum type="arabicPeriod"/>
            </a:pPr>
            <a:r>
              <a:rPr lang="en-US" dirty="0" smtClean="0"/>
              <a:t>For native access to the virtual-NIC, the VM will host a native device driver that can only access the restricted device address space, mapped by the associated page table. Since the VM exists at a higher protection ring as compared to the VMM, any device driver built with unconstrained DMA will automatically trap to VMM when trying to access memory outside its address space. </a:t>
            </a: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B62F45-B173-48E6-ACEC-FDB65FD2C9E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algn="just" eaLnBrk="1" hangingPunct="1">
              <a:spcBef>
                <a:spcPct val="0"/>
              </a:spcBef>
              <a:buFont typeface="+mj-lt"/>
              <a:buAutoNum type="arabicPeriod"/>
            </a:pPr>
            <a:r>
              <a:rPr lang="en-US" dirty="0" smtClean="0"/>
              <a:t>Now comes the question of evaluating the proposed architecture.</a:t>
            </a:r>
          </a:p>
          <a:p>
            <a:pPr marL="228600" indent="-228600" algn="just" eaLnBrk="1" hangingPunct="1">
              <a:spcBef>
                <a:spcPct val="0"/>
              </a:spcBef>
              <a:buFont typeface="+mj-lt"/>
              <a:buAutoNum type="arabicPeriod"/>
            </a:pPr>
            <a:r>
              <a:rPr lang="en-US" dirty="0" smtClean="0"/>
              <a:t>The proposed architecture involves changes to the complete end-to-end architecture of I/O device virtualization.</a:t>
            </a:r>
          </a:p>
          <a:p>
            <a:pPr marL="228600" indent="-228600" algn="just" eaLnBrk="1" hangingPunct="1">
              <a:spcBef>
                <a:spcPct val="0"/>
              </a:spcBef>
              <a:buFont typeface="+mj-lt"/>
              <a:buAutoNum type="arabicPeriod"/>
            </a:pPr>
            <a:r>
              <a:rPr lang="en-US" dirty="0" smtClean="0"/>
              <a:t>The hardware changes proposed for the NIC are difficult to implement on a virtualized server unless a physical prototype is available and appropriate changes are effected in the virtualization stack. This is the aim of future work.</a:t>
            </a:r>
          </a:p>
          <a:p>
            <a:pPr marL="228600" indent="-228600" algn="just" eaLnBrk="1" hangingPunct="1">
              <a:spcBef>
                <a:spcPct val="0"/>
              </a:spcBef>
              <a:buFont typeface="+mj-lt"/>
              <a:buAutoNum type="arabicPeriod"/>
            </a:pPr>
            <a:r>
              <a:rPr lang="en-US" dirty="0" smtClean="0"/>
              <a:t>However, we develop a layered queuing network model of the end-to-end architecture to evaluate the effectiveness of moving the resource controls onto the device and providing native device access to the </a:t>
            </a:r>
            <a:r>
              <a:rPr lang="en-US" dirty="0" err="1" smtClean="0"/>
              <a:t>GuestOS</a:t>
            </a:r>
            <a:r>
              <a:rPr lang="en-US" dirty="0" smtClean="0"/>
              <a:t>. Details of modeling and its validation are in the cited reference.</a:t>
            </a:r>
          </a:p>
          <a:p>
            <a:pPr marL="228600" indent="-228600" algn="just" eaLnBrk="1" hangingPunct="1">
              <a:spcBef>
                <a:spcPct val="0"/>
              </a:spcBef>
            </a:pPr>
            <a:endParaRPr lang="en-US" dirty="0" smtClean="0"/>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BDEC1C5-6D47-44FD-8D7C-C9456C6B4D30}"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marL="228600" indent="-228600" eaLnBrk="1" hangingPunct="1">
              <a:spcBef>
                <a:spcPct val="0"/>
              </a:spcBef>
              <a:buFont typeface="Calibri" pitchFamily="34" charset="0"/>
              <a:buAutoNum type="arabicPeriod"/>
            </a:pPr>
            <a:r>
              <a:rPr lang="en-US" dirty="0" smtClean="0"/>
              <a:t>This slide demonstrates the effectiveness of the proposed architecture.</a:t>
            </a:r>
          </a:p>
          <a:p>
            <a:pPr marL="228600" indent="-228600" eaLnBrk="1" hangingPunct="1">
              <a:spcBef>
                <a:spcPct val="0"/>
              </a:spcBef>
              <a:buFont typeface="Calibri" pitchFamily="34" charset="0"/>
              <a:buAutoNum type="arabicPeriod"/>
            </a:pPr>
            <a:r>
              <a:rPr lang="en-US" dirty="0" smtClean="0"/>
              <a:t>As can be observed from the graphs, we notice that by eliminating the device access path sharing, we achieve better application throughput.</a:t>
            </a:r>
          </a:p>
          <a:p>
            <a:pPr marL="228600" indent="-228600" eaLnBrk="1" hangingPunct="1">
              <a:spcBef>
                <a:spcPct val="0"/>
              </a:spcBef>
              <a:buFont typeface="Calibri" pitchFamily="34" charset="0"/>
              <a:buAutoNum type="arabicPeriod"/>
            </a:pPr>
            <a:r>
              <a:rPr lang="en-US" dirty="0" smtClean="0"/>
              <a:t>And, by enabling resource usage controls on the device we eliminate bandwidth wastage. This is reflected in the improved throughput availability for VM1 depending on the applied constraint on VM2.</a:t>
            </a:r>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775DF2-5C98-4A02-AE36-91B87731F7E9}"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6019800" y="0"/>
            <a:ext cx="3124200" cy="6858000"/>
          </a:xfrm>
          <a:prstGeom prst="rect">
            <a:avLst/>
          </a:prstGeom>
          <a:solidFill>
            <a:srgbClr val="B40000"/>
          </a:solidFill>
          <a:ln w="9525">
            <a:solidFill>
              <a:schemeClr val="tx1"/>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5" name="Line 7"/>
          <p:cNvSpPr>
            <a:spLocks noChangeShapeType="1"/>
          </p:cNvSpPr>
          <p:nvPr/>
        </p:nvSpPr>
        <p:spPr bwMode="auto">
          <a:xfrm>
            <a:off x="0" y="3733800"/>
            <a:ext cx="60198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6" name="Picture 8" descr="Mano_IISc_Logo1"/>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7391400" y="5486400"/>
            <a:ext cx="1752600" cy="1314450"/>
          </a:xfrm>
          <a:prstGeom prst="rect">
            <a:avLst/>
          </a:prstGeom>
          <a:noFill/>
          <a:ln w="9525">
            <a:noFill/>
            <a:miter lim="800000"/>
            <a:headEnd/>
            <a:tailEnd/>
          </a:ln>
        </p:spPr>
      </p:pic>
      <p:sp>
        <p:nvSpPr>
          <p:cNvPr id="7" name="Line 9"/>
          <p:cNvSpPr>
            <a:spLocks noChangeShapeType="1"/>
          </p:cNvSpPr>
          <p:nvPr userDrawn="1"/>
        </p:nvSpPr>
        <p:spPr bwMode="auto">
          <a:xfrm>
            <a:off x="0" y="3733800"/>
            <a:ext cx="60198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8" name="Picture 10" descr="Mano_IISc_Logo1"/>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auto">
          <a:xfrm>
            <a:off x="7391400" y="5486400"/>
            <a:ext cx="1752600" cy="1314450"/>
          </a:xfrm>
          <a:prstGeom prst="rect">
            <a:avLst/>
          </a:prstGeom>
          <a:noFill/>
          <a:ln w="9525">
            <a:noFill/>
            <a:miter lim="800000"/>
            <a:headEnd/>
            <a:tailEnd/>
          </a:ln>
        </p:spPr>
      </p:pic>
      <p:sp>
        <p:nvSpPr>
          <p:cNvPr id="15363" name="Rectangle 3"/>
          <p:cNvSpPr>
            <a:spLocks noGrp="1" noChangeArrowheads="1"/>
          </p:cNvSpPr>
          <p:nvPr>
            <p:ph type="ctrTitle"/>
          </p:nvPr>
        </p:nvSpPr>
        <p:spPr>
          <a:xfrm>
            <a:off x="457200" y="2130425"/>
            <a:ext cx="5334000" cy="1470025"/>
          </a:xfrm>
        </p:spPr>
        <p:txBody>
          <a:bodyPr/>
          <a:lstStyle>
            <a:lvl1pPr>
              <a:defRPr>
                <a:solidFill>
                  <a:schemeClr val="tx1"/>
                </a:solidFill>
              </a:defRPr>
            </a:lvl1pPr>
          </a:lstStyle>
          <a:p>
            <a:r>
              <a:rPr lang="en-US"/>
              <a:t>I/O Device Virtualization in Multi-core systems.</a:t>
            </a:r>
          </a:p>
        </p:txBody>
      </p:sp>
      <p:sp>
        <p:nvSpPr>
          <p:cNvPr id="15364" name="Rectangle 4"/>
          <p:cNvSpPr>
            <a:spLocks noGrp="1" noChangeArrowheads="1"/>
          </p:cNvSpPr>
          <p:nvPr>
            <p:ph type="subTitle" idx="1"/>
          </p:nvPr>
        </p:nvSpPr>
        <p:spPr>
          <a:xfrm>
            <a:off x="533400" y="3886200"/>
            <a:ext cx="5181600" cy="1752600"/>
          </a:xfrm>
        </p:spPr>
        <p:txBody>
          <a:bodyPr/>
          <a:lstStyle>
            <a:lvl1pPr marL="0" indent="0" algn="ctr">
              <a:buFontTx/>
              <a:buNone/>
              <a:defRPr/>
            </a:lvl1pPr>
          </a:lstStyle>
          <a:p>
            <a:r>
              <a:rPr lang="en-US"/>
              <a:t>CADlab – SERC</a:t>
            </a:r>
          </a:p>
          <a:p>
            <a:r>
              <a:rPr lang="en-US"/>
              <a:t>IISc, Bangalore, India</a:t>
            </a:r>
          </a:p>
        </p:txBody>
      </p:sp>
      <p:sp>
        <p:nvSpPr>
          <p:cNvPr id="9" name="Rectangle 5"/>
          <p:cNvSpPr>
            <a:spLocks noGrp="1" noChangeArrowheads="1"/>
          </p:cNvSpPr>
          <p:nvPr>
            <p:ph type="dt" sz="half" idx="10"/>
          </p:nvPr>
        </p:nvSpPr>
        <p:spPr/>
        <p:txBody>
          <a:bodyPr/>
          <a:lstStyle>
            <a:lvl1pPr>
              <a:defRPr/>
            </a:lvl1pPr>
          </a:lstStyle>
          <a:p>
            <a:pPr>
              <a:defRPr/>
            </a:pPr>
            <a:fld id="{A25B5594-D81A-4445-AD32-5D480B3DFBE0}" type="datetime5">
              <a:rPr lang="en-US" smtClean="0"/>
              <a:pPr>
                <a:defRPr/>
              </a:pPr>
              <a:t>16-Jun-10</a:t>
            </a:fld>
            <a:endParaRPr lang="en-US"/>
          </a:p>
        </p:txBody>
      </p:sp>
      <p:sp>
        <p:nvSpPr>
          <p:cNvPr id="10" name="Rectangle 6"/>
          <p:cNvSpPr>
            <a:spLocks noGrp="1" noChangeArrowheads="1"/>
          </p:cNvSpPr>
          <p:nvPr>
            <p:ph type="ftr" sz="quarter" idx="11"/>
          </p:nvPr>
        </p:nvSpPr>
        <p:spPr/>
        <p:txBody>
          <a:bodyPr/>
          <a:lstStyle>
            <a:lvl1pPr>
              <a:defRPr/>
            </a:lvl1pPr>
          </a:lstStyle>
          <a:p>
            <a:pPr>
              <a:defRPr/>
            </a:pPr>
            <a:r>
              <a:rPr lang="en-US" smtClean="0"/>
              <a:t>IWVT, ICESS-2010</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249B3D7D-8BAE-4A00-B2D8-1A1AAFDB9B96}"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ACA9C19B-8699-4995-B418-26776C860D1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21717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362700"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484D881B-7D16-4C12-8943-01640C49FD6D}"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09830DB9-FFD5-4851-A5B7-7D147ACDA7B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315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fld id="{9725C4E0-68C8-4DED-A59C-8F7ABD4942CE}"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A839F502-B6F4-4372-BAAD-87D33AD1CA62}"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6019800" y="0"/>
            <a:ext cx="3124200" cy="6858000"/>
          </a:xfrm>
          <a:prstGeom prst="rect">
            <a:avLst/>
          </a:prstGeom>
          <a:solidFill>
            <a:srgbClr val="B40000"/>
          </a:solidFill>
          <a:ln w="9525">
            <a:solidFill>
              <a:schemeClr val="tx1"/>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5" name="Line 7"/>
          <p:cNvSpPr>
            <a:spLocks noChangeShapeType="1"/>
          </p:cNvSpPr>
          <p:nvPr/>
        </p:nvSpPr>
        <p:spPr bwMode="auto">
          <a:xfrm>
            <a:off x="0" y="3733800"/>
            <a:ext cx="60198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6" name="Picture 8" descr="Mano_IISc_Logo1"/>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7391400" y="5486400"/>
            <a:ext cx="1752600" cy="1314450"/>
          </a:xfrm>
          <a:prstGeom prst="rect">
            <a:avLst/>
          </a:prstGeom>
          <a:noFill/>
          <a:ln w="9525">
            <a:noFill/>
            <a:miter lim="800000"/>
            <a:headEnd/>
            <a:tailEnd/>
          </a:ln>
        </p:spPr>
      </p:pic>
      <p:sp>
        <p:nvSpPr>
          <p:cNvPr id="7" name="Line 9"/>
          <p:cNvSpPr>
            <a:spLocks noChangeShapeType="1"/>
          </p:cNvSpPr>
          <p:nvPr userDrawn="1"/>
        </p:nvSpPr>
        <p:spPr bwMode="auto">
          <a:xfrm>
            <a:off x="0" y="3733800"/>
            <a:ext cx="60198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8" name="Picture 10" descr="Mano_IISc_Logo1"/>
          <p:cNvPicPr>
            <a:picLocks noChangeAspect="1" noChangeArrowheads="1"/>
          </p:cNvPicPr>
          <p:nvPr userDrawn="1"/>
        </p:nvPicPr>
        <p:blipFill>
          <a:blip r:embed="rId2" cstate="print">
            <a:clrChange>
              <a:clrFrom>
                <a:srgbClr val="000000"/>
              </a:clrFrom>
              <a:clrTo>
                <a:srgbClr val="000000">
                  <a:alpha val="0"/>
                </a:srgbClr>
              </a:clrTo>
            </a:clrChange>
          </a:blip>
          <a:srcRect/>
          <a:stretch>
            <a:fillRect/>
          </a:stretch>
        </p:blipFill>
        <p:spPr bwMode="auto">
          <a:xfrm>
            <a:off x="7391400" y="5486400"/>
            <a:ext cx="1752600" cy="1314450"/>
          </a:xfrm>
          <a:prstGeom prst="rect">
            <a:avLst/>
          </a:prstGeom>
          <a:noFill/>
          <a:ln w="9525">
            <a:noFill/>
            <a:miter lim="800000"/>
            <a:headEnd/>
            <a:tailEnd/>
          </a:ln>
        </p:spPr>
      </p:pic>
      <p:sp>
        <p:nvSpPr>
          <p:cNvPr id="15363" name="Rectangle 3"/>
          <p:cNvSpPr>
            <a:spLocks noGrp="1" noChangeArrowheads="1"/>
          </p:cNvSpPr>
          <p:nvPr>
            <p:ph type="ctrTitle"/>
          </p:nvPr>
        </p:nvSpPr>
        <p:spPr>
          <a:xfrm>
            <a:off x="457200" y="2130425"/>
            <a:ext cx="5334000" cy="1470025"/>
          </a:xfrm>
        </p:spPr>
        <p:txBody>
          <a:bodyPr/>
          <a:lstStyle>
            <a:lvl1pPr>
              <a:defRPr>
                <a:solidFill>
                  <a:schemeClr val="tx1"/>
                </a:solidFill>
              </a:defRPr>
            </a:lvl1pPr>
          </a:lstStyle>
          <a:p>
            <a:r>
              <a:rPr lang="en-US"/>
              <a:t>I/O Device Virtualization in Multi-core systems.</a:t>
            </a:r>
          </a:p>
        </p:txBody>
      </p:sp>
      <p:sp>
        <p:nvSpPr>
          <p:cNvPr id="15364" name="Rectangle 4"/>
          <p:cNvSpPr>
            <a:spLocks noGrp="1" noChangeArrowheads="1"/>
          </p:cNvSpPr>
          <p:nvPr>
            <p:ph type="subTitle" idx="1"/>
          </p:nvPr>
        </p:nvSpPr>
        <p:spPr>
          <a:xfrm>
            <a:off x="533400" y="3886200"/>
            <a:ext cx="5181600" cy="1752600"/>
          </a:xfrm>
        </p:spPr>
        <p:txBody>
          <a:bodyPr/>
          <a:lstStyle>
            <a:lvl1pPr marL="0" indent="0" algn="ctr">
              <a:buFontTx/>
              <a:buNone/>
              <a:defRPr/>
            </a:lvl1pPr>
          </a:lstStyle>
          <a:p>
            <a:r>
              <a:rPr lang="en-US"/>
              <a:t>CADlab – SERC</a:t>
            </a:r>
          </a:p>
          <a:p>
            <a:r>
              <a:rPr lang="en-US"/>
              <a:t>IISc, Bangalore, India</a:t>
            </a:r>
          </a:p>
        </p:txBody>
      </p:sp>
      <p:sp>
        <p:nvSpPr>
          <p:cNvPr id="9" name="Rectangle 5"/>
          <p:cNvSpPr>
            <a:spLocks noGrp="1" noChangeArrowheads="1"/>
          </p:cNvSpPr>
          <p:nvPr>
            <p:ph type="dt" sz="half" idx="10"/>
          </p:nvPr>
        </p:nvSpPr>
        <p:spPr/>
        <p:txBody>
          <a:bodyPr/>
          <a:lstStyle>
            <a:lvl1pPr>
              <a:defRPr/>
            </a:lvl1pPr>
          </a:lstStyle>
          <a:p>
            <a:pPr>
              <a:defRPr/>
            </a:pPr>
            <a:fld id="{BEA2452A-8499-49FD-8EED-402FE85DDD72}" type="datetime5">
              <a:rPr lang="en-US" smtClean="0"/>
              <a:pPr>
                <a:defRPr/>
              </a:pPr>
              <a:t>16-Jun-10</a:t>
            </a:fld>
            <a:endParaRPr lang="en-US"/>
          </a:p>
        </p:txBody>
      </p:sp>
      <p:sp>
        <p:nvSpPr>
          <p:cNvPr id="10" name="Rectangle 6"/>
          <p:cNvSpPr>
            <a:spLocks noGrp="1" noChangeArrowheads="1"/>
          </p:cNvSpPr>
          <p:nvPr>
            <p:ph type="ftr" sz="quarter" idx="11"/>
          </p:nvPr>
        </p:nvSpPr>
        <p:spPr/>
        <p:txBody>
          <a:bodyPr/>
          <a:lstStyle>
            <a:lvl1pPr>
              <a:defRPr/>
            </a:lvl1pPr>
          </a:lstStyle>
          <a:p>
            <a:pPr>
              <a:defRPr/>
            </a:pPr>
            <a:r>
              <a:rPr lang="en-US" smtClean="0"/>
              <a:t>IWVT, ICESS-2010</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966DD58-D7E5-4F09-8333-557A3ADD777E}"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4810F80B-1560-451E-BE91-3687AC311C27}"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F4452F3-7DB8-4419-A827-BA6C80A123B5}"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5A71AED7-9223-468E-BB50-77647EF337B4}"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936E402-5C75-4E45-B45D-69A79C3DA470}" type="datetime5">
              <a:rPr lang="en-US" smtClean="0"/>
              <a:pPr>
                <a:defRPr/>
              </a:pPr>
              <a:t>16-Jun-10</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54C70082-3A7D-47CA-B329-EE03FDC8C9B3}"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7099AD6D-4950-4ECA-B8FC-17E00FED206B}" type="datetime5">
              <a:rPr lang="en-US" smtClean="0"/>
              <a:pPr>
                <a:defRPr/>
              </a:pPr>
              <a:t>16-Jun-10</a:t>
            </a:fld>
            <a:endParaRPr 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2060F279-F6E2-4757-B332-F7EE3439267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91639B6C-2DD5-4A40-925F-4E7FD49F158B}" type="datetime5">
              <a:rPr lang="en-US" smtClean="0"/>
              <a:pPr>
                <a:defRPr/>
              </a:pPr>
              <a:t>16-Jun-10</a:t>
            </a:fld>
            <a:endParaRPr 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84AE73B9-F0F7-4E53-950C-4FD15B396B61}"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62934D83-63D8-4F84-BEF2-DB06D2B6C3FE}" type="datetime5">
              <a:rPr lang="en-US" smtClean="0"/>
              <a:pPr>
                <a:defRPr/>
              </a:pPr>
              <a:t>16-Jun-10</a:t>
            </a:fld>
            <a:endParaRPr 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45F013C8-1AC9-4C80-AEE7-5C205B79BC8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AA400D64-33F5-40D8-9FD9-8A4499EEA18E}"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17610C9B-5A4E-46EE-BC55-05905CD2C904}"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C62F4F9-D232-40C5-8F85-4AF42AEA1EFA}" type="datetime5">
              <a:rPr lang="en-US" smtClean="0"/>
              <a:pPr>
                <a:defRPr/>
              </a:pPr>
              <a:t>16-Jun-10</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54ED26C2-85D6-423E-9ED6-28F07626B26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F2A4F3D4-3A79-488C-8BE9-FCA9510E8534}" type="datetime5">
              <a:rPr lang="en-US" smtClean="0"/>
              <a:pPr>
                <a:defRPr/>
              </a:pPr>
              <a:t>16-Jun-10</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ACBFE89C-43B0-4B17-A1B2-66FCB5ABE83E}"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075B37B-2838-4612-B2D1-FB1C0FDC23A3}"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6CE7145C-79DE-46CC-A5CA-516D50D32683}"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2171700" cy="6126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362700" cy="6126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05B74962-19ED-4B5C-9BD2-C15F20851E25}"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637245E2-0B72-4460-AA84-1E85BFD69A14}"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3152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fld id="{9F2410F6-F3BA-4E21-9E48-32B933AC1489}"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F5935E56-F2EB-4804-8D6B-5A51E45AD39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D3CAAFF-E3DE-440A-8DF4-33083B2AB2A2}" type="datetime5">
              <a:rPr lang="en-US" smtClean="0"/>
              <a:pPr>
                <a:defRPr/>
              </a:pPr>
              <a:t>16-Jun-10</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BA6C2E9F-C5C4-447A-95F4-B0BD69188CD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B37D1A89-0280-4F89-B76B-C232C2174114}" type="datetime5">
              <a:rPr lang="en-US" smtClean="0"/>
              <a:pPr>
                <a:defRPr/>
              </a:pPr>
              <a:t>16-Jun-10</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CCFA89AD-79BB-4ED3-859C-6FA72ACE15B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E47A5D38-6D86-4E54-92EE-A22A9B779105}" type="datetime5">
              <a:rPr lang="en-US" smtClean="0"/>
              <a:pPr>
                <a:defRPr/>
              </a:pPr>
              <a:t>16-Jun-10</a:t>
            </a:fld>
            <a:endParaRPr 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3C5F9649-B6BA-4D8C-9A17-E2C691A1039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FE0A91EA-B4CA-45E0-A91A-B3CC883A3E71}" type="datetime5">
              <a:rPr lang="en-US" smtClean="0"/>
              <a:pPr>
                <a:defRPr/>
              </a:pPr>
              <a:t>16-Jun-10</a:t>
            </a:fld>
            <a:endParaRPr 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FDDB8884-FBB9-48BC-9BA6-7FAAFCE06CB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DCD5CA8C-12BA-4CEF-9F27-DB39D3590D48}" type="datetime5">
              <a:rPr lang="en-US" smtClean="0"/>
              <a:pPr>
                <a:defRPr/>
              </a:pPr>
              <a:t>16-Jun-10</a:t>
            </a:fld>
            <a:endParaRPr 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D272AD7C-D570-467B-AF5E-122CE20DF35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63F8473-1A88-4965-9277-149D511683E1}" type="datetime5">
              <a:rPr lang="en-US" smtClean="0"/>
              <a:pPr>
                <a:defRPr/>
              </a:pPr>
              <a:t>16-Jun-10</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F398A644-A11F-4D11-8158-BE24D03184B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43F931D-CCDF-4E39-8F41-F98C889FA6AD}" type="datetime5">
              <a:rPr lang="en-US" smtClean="0"/>
              <a:pPr>
                <a:defRPr/>
              </a:pPr>
              <a:t>16-Jun-10</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smtClean="0"/>
              <a:t>IWVT, ICESS-2010</a:t>
            </a: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FDA2F7F7-A654-4AFB-993D-962715BE952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1066800"/>
          </a:xfrm>
          <a:prstGeom prst="rect">
            <a:avLst/>
          </a:prstGeom>
          <a:solidFill>
            <a:srgbClr val="B40000"/>
          </a:solidFill>
          <a:ln w="9525">
            <a:solidFill>
              <a:schemeClr val="tx1"/>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1027" name="Rectangle 3"/>
          <p:cNvSpPr>
            <a:spLocks noGrp="1" noChangeArrowheads="1"/>
          </p:cNvSpPr>
          <p:nvPr>
            <p:ph type="title"/>
          </p:nvPr>
        </p:nvSpPr>
        <p:spPr bwMode="auto">
          <a:xfrm>
            <a:off x="0" y="0"/>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1"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cs typeface="+mn-cs"/>
              </a:defRPr>
            </a:lvl1pPr>
          </a:lstStyle>
          <a:p>
            <a:pPr>
              <a:defRPr/>
            </a:pPr>
            <a:fld id="{B7C3EC20-9F42-40B2-A477-A9B95BCA9F55}" type="datetime5">
              <a:rPr lang="en-US" smtClean="0"/>
              <a:pPr>
                <a:defRPr/>
              </a:pPr>
              <a:t>16-Jun-10</a:t>
            </a:fld>
            <a:endParaRPr lang="en-US"/>
          </a:p>
        </p:txBody>
      </p:sp>
      <p:sp>
        <p:nvSpPr>
          <p:cNvPr id="14342" name="Rectangle 6"/>
          <p:cNvSpPr>
            <a:spLocks noGrp="1" noChangeArrowheads="1"/>
          </p:cNvSpPr>
          <p:nvPr>
            <p:ph type="ftr" sz="quarter" idx="3"/>
          </p:nvPr>
        </p:nvSpPr>
        <p:spPr bwMode="auto">
          <a:xfrm>
            <a:off x="3124200" y="647700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200">
                <a:latin typeface="+mn-lt"/>
                <a:cs typeface="+mn-cs"/>
              </a:defRPr>
            </a:lvl1pPr>
          </a:lstStyle>
          <a:p>
            <a:pPr>
              <a:defRPr/>
            </a:pPr>
            <a:r>
              <a:rPr lang="en-US" smtClean="0"/>
              <a:t>IWVT, ICESS-2010</a:t>
            </a:r>
            <a:endParaRPr lang="en-US"/>
          </a:p>
        </p:txBody>
      </p:sp>
      <p:sp>
        <p:nvSpPr>
          <p:cNvPr id="14343"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cs typeface="+mn-cs"/>
              </a:defRPr>
            </a:lvl1pPr>
          </a:lstStyle>
          <a:p>
            <a:pPr>
              <a:defRPr/>
            </a:pPr>
            <a:fld id="{B87B8839-BBF8-436D-9055-F0D0B876533F}" type="slidenum">
              <a:rPr lang="en-US"/>
              <a:pPr>
                <a:defRPr/>
              </a:pPr>
              <a:t>‹#›</a:t>
            </a:fld>
            <a:endParaRPr lang="en-US"/>
          </a:p>
        </p:txBody>
      </p:sp>
      <p:sp>
        <p:nvSpPr>
          <p:cNvPr id="14344" name="Line 8"/>
          <p:cNvSpPr>
            <a:spLocks noChangeShapeType="1"/>
          </p:cNvSpPr>
          <p:nvPr/>
        </p:nvSpPr>
        <p:spPr bwMode="auto">
          <a:xfrm>
            <a:off x="0" y="1066800"/>
            <a:ext cx="91440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1033" name="Picture 9" descr="Mano_IISc_Logo1"/>
          <p:cNvPicPr>
            <a:picLocks noChangeAspect="1" noChangeArrowheads="1"/>
          </p:cNvPicPr>
          <p:nvPr/>
        </p:nvPicPr>
        <p:blipFill>
          <a:blip r:embed="rId14" cstate="print">
            <a:clrChange>
              <a:clrFrom>
                <a:srgbClr val="000000"/>
              </a:clrFrom>
              <a:clrTo>
                <a:srgbClr val="000000">
                  <a:alpha val="0"/>
                </a:srgbClr>
              </a:clrTo>
            </a:clrChange>
          </a:blip>
          <a:srcRect/>
          <a:stretch>
            <a:fillRect/>
          </a:stretch>
        </p:blipFill>
        <p:spPr bwMode="auto">
          <a:xfrm>
            <a:off x="7924800" y="76200"/>
            <a:ext cx="1219200" cy="914400"/>
          </a:xfrm>
          <a:prstGeom prst="rect">
            <a:avLst/>
          </a:prstGeom>
          <a:noFill/>
          <a:ln w="9525">
            <a:noFill/>
            <a:miter lim="800000"/>
            <a:headEnd/>
            <a:tailEnd/>
          </a:ln>
        </p:spPr>
      </p:pic>
      <p:pic>
        <p:nvPicPr>
          <p:cNvPr id="1034" name="Picture 10" descr="Mano_IISc_Logo1"/>
          <p:cNvPicPr>
            <a:picLocks noChangeAspect="1" noChangeArrowheads="1"/>
          </p:cNvPicPr>
          <p:nvPr userDrawn="1"/>
        </p:nvPicPr>
        <p:blipFill>
          <a:blip r:embed="rId14" cstate="print">
            <a:clrChange>
              <a:clrFrom>
                <a:srgbClr val="000000"/>
              </a:clrFrom>
              <a:clrTo>
                <a:srgbClr val="000000">
                  <a:alpha val="0"/>
                </a:srgbClr>
              </a:clrTo>
            </a:clrChange>
          </a:blip>
          <a:srcRect/>
          <a:stretch>
            <a:fillRect/>
          </a:stretch>
        </p:blipFill>
        <p:spPr bwMode="auto">
          <a:xfrm>
            <a:off x="7924800" y="76200"/>
            <a:ext cx="1219200" cy="914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2"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timing>
    <p:tnLst>
      <p:par>
        <p:cTn id="1" dur="indefinite" restart="never" nodeType="tmRoot"/>
      </p:par>
    </p:tnLst>
  </p:timing>
  <p:hf sldNum="0" hdr="0"/>
  <p:txStyles>
    <p:titleStyle>
      <a:lvl1pPr algn="l" rtl="0" eaLnBrk="0" fontAlgn="base" hangingPunct="0">
        <a:spcBef>
          <a:spcPct val="0"/>
        </a:spcBef>
        <a:spcAft>
          <a:spcPct val="0"/>
        </a:spcAft>
        <a:defRPr sz="28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Verdana" pitchFamily="34" charset="0"/>
          <a:cs typeface="Arial" charset="0"/>
        </a:defRPr>
      </a:lvl2pPr>
      <a:lvl3pPr algn="l" rtl="0" eaLnBrk="0" fontAlgn="base" hangingPunct="0">
        <a:spcBef>
          <a:spcPct val="0"/>
        </a:spcBef>
        <a:spcAft>
          <a:spcPct val="0"/>
        </a:spcAft>
        <a:defRPr sz="2800">
          <a:solidFill>
            <a:schemeClr val="bg1"/>
          </a:solidFill>
          <a:latin typeface="Verdana" pitchFamily="34" charset="0"/>
          <a:cs typeface="Arial" charset="0"/>
        </a:defRPr>
      </a:lvl3pPr>
      <a:lvl4pPr algn="l" rtl="0" eaLnBrk="0" fontAlgn="base" hangingPunct="0">
        <a:spcBef>
          <a:spcPct val="0"/>
        </a:spcBef>
        <a:spcAft>
          <a:spcPct val="0"/>
        </a:spcAft>
        <a:defRPr sz="2800">
          <a:solidFill>
            <a:schemeClr val="bg1"/>
          </a:solidFill>
          <a:latin typeface="Verdana" pitchFamily="34" charset="0"/>
          <a:cs typeface="Arial" charset="0"/>
        </a:defRPr>
      </a:lvl4pPr>
      <a:lvl5pPr algn="l" rtl="0" eaLnBrk="0" fontAlgn="base" hangingPunct="0">
        <a:spcBef>
          <a:spcPct val="0"/>
        </a:spcBef>
        <a:spcAft>
          <a:spcPct val="0"/>
        </a:spcAft>
        <a:defRPr sz="2800">
          <a:solidFill>
            <a:schemeClr val="bg1"/>
          </a:solidFill>
          <a:latin typeface="Verdana" pitchFamily="34" charset="0"/>
          <a:cs typeface="Arial" charset="0"/>
        </a:defRPr>
      </a:lvl5pPr>
      <a:lvl6pPr marL="457200" algn="l" rtl="0" fontAlgn="base">
        <a:spcBef>
          <a:spcPct val="0"/>
        </a:spcBef>
        <a:spcAft>
          <a:spcPct val="0"/>
        </a:spcAft>
        <a:defRPr sz="2800">
          <a:solidFill>
            <a:schemeClr val="bg1"/>
          </a:solidFill>
          <a:latin typeface="Verdana" pitchFamily="34" charset="0"/>
          <a:cs typeface="Arial" charset="0"/>
        </a:defRPr>
      </a:lvl6pPr>
      <a:lvl7pPr marL="914400" algn="l" rtl="0" fontAlgn="base">
        <a:spcBef>
          <a:spcPct val="0"/>
        </a:spcBef>
        <a:spcAft>
          <a:spcPct val="0"/>
        </a:spcAft>
        <a:defRPr sz="2800">
          <a:solidFill>
            <a:schemeClr val="bg1"/>
          </a:solidFill>
          <a:latin typeface="Verdana" pitchFamily="34" charset="0"/>
          <a:cs typeface="Arial" charset="0"/>
        </a:defRPr>
      </a:lvl7pPr>
      <a:lvl8pPr marL="1371600" algn="l" rtl="0" fontAlgn="base">
        <a:spcBef>
          <a:spcPct val="0"/>
        </a:spcBef>
        <a:spcAft>
          <a:spcPct val="0"/>
        </a:spcAft>
        <a:defRPr sz="2800">
          <a:solidFill>
            <a:schemeClr val="bg1"/>
          </a:solidFill>
          <a:latin typeface="Verdana" pitchFamily="34" charset="0"/>
          <a:cs typeface="Arial" charset="0"/>
        </a:defRPr>
      </a:lvl8pPr>
      <a:lvl9pPr marL="1828800" algn="l" rtl="0" fontAlgn="base">
        <a:spcBef>
          <a:spcPct val="0"/>
        </a:spcBef>
        <a:spcAft>
          <a:spcPct val="0"/>
        </a:spcAft>
        <a:defRPr sz="2800">
          <a:solidFill>
            <a:schemeClr val="bg1"/>
          </a:solidFill>
          <a:latin typeface="Verdana" pitchFamily="34" charset="0"/>
          <a:cs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1600">
          <a:solidFill>
            <a:schemeClr val="tx1"/>
          </a:solidFill>
          <a:latin typeface="+mn-lt"/>
          <a:cs typeface="+mn-cs"/>
        </a:defRPr>
      </a:lvl4pPr>
      <a:lvl5pPr marL="2057400" indent="-228600" algn="l" rtl="0" eaLnBrk="0" fontAlgn="base" hangingPunct="0">
        <a:spcBef>
          <a:spcPct val="20000"/>
        </a:spcBef>
        <a:spcAft>
          <a:spcPct val="0"/>
        </a:spcAft>
        <a:buChar char="»"/>
        <a:defRPr sz="1600">
          <a:solidFill>
            <a:schemeClr val="tx1"/>
          </a:solidFill>
          <a:latin typeface="+mn-lt"/>
          <a:cs typeface="+mn-cs"/>
        </a:defRPr>
      </a:lvl5pPr>
      <a:lvl6pPr marL="2514600" indent="-228600" algn="l" rtl="0" fontAlgn="base">
        <a:spcBef>
          <a:spcPct val="20000"/>
        </a:spcBef>
        <a:spcAft>
          <a:spcPct val="0"/>
        </a:spcAft>
        <a:buChar char="»"/>
        <a:defRPr sz="1600">
          <a:solidFill>
            <a:schemeClr val="tx1"/>
          </a:solidFill>
          <a:latin typeface="+mn-lt"/>
          <a:cs typeface="+mn-cs"/>
        </a:defRPr>
      </a:lvl6pPr>
      <a:lvl7pPr marL="2971800" indent="-228600" algn="l" rtl="0" fontAlgn="base">
        <a:spcBef>
          <a:spcPct val="20000"/>
        </a:spcBef>
        <a:spcAft>
          <a:spcPct val="0"/>
        </a:spcAft>
        <a:buChar char="»"/>
        <a:defRPr sz="1600">
          <a:solidFill>
            <a:schemeClr val="tx1"/>
          </a:solidFill>
          <a:latin typeface="+mn-lt"/>
          <a:cs typeface="+mn-cs"/>
        </a:defRPr>
      </a:lvl7pPr>
      <a:lvl8pPr marL="3429000" indent="-228600" algn="l" rtl="0" fontAlgn="base">
        <a:spcBef>
          <a:spcPct val="20000"/>
        </a:spcBef>
        <a:spcAft>
          <a:spcPct val="0"/>
        </a:spcAft>
        <a:buChar char="»"/>
        <a:defRPr sz="1600">
          <a:solidFill>
            <a:schemeClr val="tx1"/>
          </a:solidFill>
          <a:latin typeface="+mn-lt"/>
          <a:cs typeface="+mn-cs"/>
        </a:defRPr>
      </a:lvl8pPr>
      <a:lvl9pPr marL="3886200" indent="-228600" algn="l" rtl="0" fontAlgn="base">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9144000" cy="1066800"/>
          </a:xfrm>
          <a:prstGeom prst="rect">
            <a:avLst/>
          </a:prstGeom>
          <a:solidFill>
            <a:srgbClr val="B40000"/>
          </a:solidFill>
          <a:ln w="9525">
            <a:solidFill>
              <a:schemeClr val="tx1"/>
            </a:solidFill>
            <a:miter lim="800000"/>
            <a:headEnd/>
            <a:tailEnd/>
          </a:ln>
          <a:effectLst/>
        </p:spPr>
        <p:txBody>
          <a:bodyPr wrap="none" anchor="ctr"/>
          <a:lstStyle/>
          <a:p>
            <a:pPr fontAlgn="auto">
              <a:spcBef>
                <a:spcPts val="0"/>
              </a:spcBef>
              <a:spcAft>
                <a:spcPts val="0"/>
              </a:spcAft>
              <a:defRPr/>
            </a:pPr>
            <a:endParaRPr lang="en-US">
              <a:latin typeface="+mn-lt"/>
              <a:cs typeface="+mn-cs"/>
            </a:endParaRPr>
          </a:p>
        </p:txBody>
      </p:sp>
      <p:sp>
        <p:nvSpPr>
          <p:cNvPr id="2051" name="Rectangle 3"/>
          <p:cNvSpPr>
            <a:spLocks noGrp="1" noChangeArrowheads="1"/>
          </p:cNvSpPr>
          <p:nvPr>
            <p:ph type="title"/>
          </p:nvPr>
        </p:nvSpPr>
        <p:spPr bwMode="auto">
          <a:xfrm>
            <a:off x="0" y="0"/>
            <a:ext cx="7315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4"/>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1"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cs typeface="+mn-cs"/>
              </a:defRPr>
            </a:lvl1pPr>
          </a:lstStyle>
          <a:p>
            <a:pPr>
              <a:defRPr/>
            </a:pPr>
            <a:fld id="{AE1EFCBA-DED8-4E70-B4B8-A6DE8C29D4EE}" type="datetime5">
              <a:rPr lang="en-US" smtClean="0"/>
              <a:pPr>
                <a:defRPr/>
              </a:pPr>
              <a:t>16-Jun-10</a:t>
            </a:fld>
            <a:endParaRPr lang="en-US"/>
          </a:p>
        </p:txBody>
      </p:sp>
      <p:sp>
        <p:nvSpPr>
          <p:cNvPr id="14342" name="Rectangle 6"/>
          <p:cNvSpPr>
            <a:spLocks noGrp="1" noChangeArrowheads="1"/>
          </p:cNvSpPr>
          <p:nvPr>
            <p:ph type="ftr" sz="quarter" idx="3"/>
          </p:nvPr>
        </p:nvSpPr>
        <p:spPr bwMode="auto">
          <a:xfrm>
            <a:off x="3124200" y="6477000"/>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200">
                <a:latin typeface="+mn-lt"/>
                <a:cs typeface="+mn-cs"/>
              </a:defRPr>
            </a:lvl1pPr>
          </a:lstStyle>
          <a:p>
            <a:pPr>
              <a:defRPr/>
            </a:pPr>
            <a:r>
              <a:rPr lang="en-US" smtClean="0"/>
              <a:t>IWVT, ICESS-2010</a:t>
            </a:r>
            <a:endParaRPr lang="en-US"/>
          </a:p>
        </p:txBody>
      </p:sp>
      <p:sp>
        <p:nvSpPr>
          <p:cNvPr id="14343"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cs typeface="+mn-cs"/>
              </a:defRPr>
            </a:lvl1pPr>
          </a:lstStyle>
          <a:p>
            <a:pPr>
              <a:defRPr/>
            </a:pPr>
            <a:fld id="{6CEA501F-EAB8-41A5-BA09-9168733A9CA7}" type="slidenum">
              <a:rPr lang="en-US"/>
              <a:pPr>
                <a:defRPr/>
              </a:pPr>
              <a:t>‹#›</a:t>
            </a:fld>
            <a:endParaRPr lang="en-US"/>
          </a:p>
        </p:txBody>
      </p:sp>
      <p:sp>
        <p:nvSpPr>
          <p:cNvPr id="14344" name="Line 8"/>
          <p:cNvSpPr>
            <a:spLocks noChangeShapeType="1"/>
          </p:cNvSpPr>
          <p:nvPr/>
        </p:nvSpPr>
        <p:spPr bwMode="auto">
          <a:xfrm>
            <a:off x="0" y="1066800"/>
            <a:ext cx="9144000" cy="0"/>
          </a:xfrm>
          <a:prstGeom prst="line">
            <a:avLst/>
          </a:prstGeom>
          <a:noFill/>
          <a:ln w="38100">
            <a:solidFill>
              <a:srgbClr val="B40000"/>
            </a:solidFill>
            <a:round/>
            <a:headEnd/>
            <a:tailEnd/>
          </a:ln>
          <a:effectLst/>
        </p:spPr>
        <p:txBody>
          <a:bodyPr/>
          <a:lstStyle/>
          <a:p>
            <a:pPr fontAlgn="auto">
              <a:spcBef>
                <a:spcPts val="0"/>
              </a:spcBef>
              <a:spcAft>
                <a:spcPts val="0"/>
              </a:spcAft>
              <a:defRPr/>
            </a:pPr>
            <a:endParaRPr lang="en-US">
              <a:latin typeface="+mn-lt"/>
              <a:cs typeface="+mn-cs"/>
            </a:endParaRPr>
          </a:p>
        </p:txBody>
      </p:sp>
      <p:pic>
        <p:nvPicPr>
          <p:cNvPr id="2057" name="Picture 9" descr="Mano_IISc_Logo1"/>
          <p:cNvPicPr>
            <a:picLocks noChangeAspect="1" noChangeArrowheads="1"/>
          </p:cNvPicPr>
          <p:nvPr/>
        </p:nvPicPr>
        <p:blipFill>
          <a:blip r:embed="rId14" cstate="print">
            <a:clrChange>
              <a:clrFrom>
                <a:srgbClr val="000000"/>
              </a:clrFrom>
              <a:clrTo>
                <a:srgbClr val="000000">
                  <a:alpha val="0"/>
                </a:srgbClr>
              </a:clrTo>
            </a:clrChange>
          </a:blip>
          <a:srcRect/>
          <a:stretch>
            <a:fillRect/>
          </a:stretch>
        </p:blipFill>
        <p:spPr bwMode="auto">
          <a:xfrm>
            <a:off x="7924800" y="76200"/>
            <a:ext cx="1219200" cy="914400"/>
          </a:xfrm>
          <a:prstGeom prst="rect">
            <a:avLst/>
          </a:prstGeom>
          <a:noFill/>
          <a:ln w="9525">
            <a:noFill/>
            <a:miter lim="800000"/>
            <a:headEnd/>
            <a:tailEnd/>
          </a:ln>
        </p:spPr>
      </p:pic>
      <p:pic>
        <p:nvPicPr>
          <p:cNvPr id="2058" name="Picture 10" descr="Mano_IISc_Logo1"/>
          <p:cNvPicPr>
            <a:picLocks noChangeAspect="1" noChangeArrowheads="1"/>
          </p:cNvPicPr>
          <p:nvPr userDrawn="1"/>
        </p:nvPicPr>
        <p:blipFill>
          <a:blip r:embed="rId14" cstate="print">
            <a:clrChange>
              <a:clrFrom>
                <a:srgbClr val="000000"/>
              </a:clrFrom>
              <a:clrTo>
                <a:srgbClr val="000000">
                  <a:alpha val="0"/>
                </a:srgbClr>
              </a:clrTo>
            </a:clrChange>
          </a:blip>
          <a:srcRect/>
          <a:stretch>
            <a:fillRect/>
          </a:stretch>
        </p:blipFill>
        <p:spPr bwMode="auto">
          <a:xfrm>
            <a:off x="7924800" y="76200"/>
            <a:ext cx="1219200" cy="9144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63"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Lst>
  <p:timing>
    <p:tnLst>
      <p:par>
        <p:cTn id="1" dur="indefinite" restart="never" nodeType="tmRoot"/>
      </p:par>
    </p:tnLst>
  </p:timing>
  <p:hf sldNum="0" hdr="0"/>
  <p:txStyles>
    <p:titleStyle>
      <a:lvl1pPr algn="l" rtl="0" eaLnBrk="0" fontAlgn="base" hangingPunct="0">
        <a:spcBef>
          <a:spcPct val="0"/>
        </a:spcBef>
        <a:spcAft>
          <a:spcPct val="0"/>
        </a:spcAft>
        <a:defRPr sz="28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Verdana" pitchFamily="34" charset="0"/>
          <a:cs typeface="Arial" charset="0"/>
        </a:defRPr>
      </a:lvl2pPr>
      <a:lvl3pPr algn="l" rtl="0" eaLnBrk="0" fontAlgn="base" hangingPunct="0">
        <a:spcBef>
          <a:spcPct val="0"/>
        </a:spcBef>
        <a:spcAft>
          <a:spcPct val="0"/>
        </a:spcAft>
        <a:defRPr sz="2800">
          <a:solidFill>
            <a:schemeClr val="bg1"/>
          </a:solidFill>
          <a:latin typeface="Verdana" pitchFamily="34" charset="0"/>
          <a:cs typeface="Arial" charset="0"/>
        </a:defRPr>
      </a:lvl3pPr>
      <a:lvl4pPr algn="l" rtl="0" eaLnBrk="0" fontAlgn="base" hangingPunct="0">
        <a:spcBef>
          <a:spcPct val="0"/>
        </a:spcBef>
        <a:spcAft>
          <a:spcPct val="0"/>
        </a:spcAft>
        <a:defRPr sz="2800">
          <a:solidFill>
            <a:schemeClr val="bg1"/>
          </a:solidFill>
          <a:latin typeface="Verdana" pitchFamily="34" charset="0"/>
          <a:cs typeface="Arial" charset="0"/>
        </a:defRPr>
      </a:lvl4pPr>
      <a:lvl5pPr algn="l" rtl="0" eaLnBrk="0" fontAlgn="base" hangingPunct="0">
        <a:spcBef>
          <a:spcPct val="0"/>
        </a:spcBef>
        <a:spcAft>
          <a:spcPct val="0"/>
        </a:spcAft>
        <a:defRPr sz="2800">
          <a:solidFill>
            <a:schemeClr val="bg1"/>
          </a:solidFill>
          <a:latin typeface="Verdana" pitchFamily="34" charset="0"/>
          <a:cs typeface="Arial" charset="0"/>
        </a:defRPr>
      </a:lvl5pPr>
      <a:lvl6pPr marL="457200" algn="l" rtl="0" fontAlgn="base">
        <a:spcBef>
          <a:spcPct val="0"/>
        </a:spcBef>
        <a:spcAft>
          <a:spcPct val="0"/>
        </a:spcAft>
        <a:defRPr sz="2800">
          <a:solidFill>
            <a:schemeClr val="bg1"/>
          </a:solidFill>
          <a:latin typeface="Verdana" pitchFamily="34" charset="0"/>
          <a:cs typeface="Arial" charset="0"/>
        </a:defRPr>
      </a:lvl6pPr>
      <a:lvl7pPr marL="914400" algn="l" rtl="0" fontAlgn="base">
        <a:spcBef>
          <a:spcPct val="0"/>
        </a:spcBef>
        <a:spcAft>
          <a:spcPct val="0"/>
        </a:spcAft>
        <a:defRPr sz="2800">
          <a:solidFill>
            <a:schemeClr val="bg1"/>
          </a:solidFill>
          <a:latin typeface="Verdana" pitchFamily="34" charset="0"/>
          <a:cs typeface="Arial" charset="0"/>
        </a:defRPr>
      </a:lvl7pPr>
      <a:lvl8pPr marL="1371600" algn="l" rtl="0" fontAlgn="base">
        <a:spcBef>
          <a:spcPct val="0"/>
        </a:spcBef>
        <a:spcAft>
          <a:spcPct val="0"/>
        </a:spcAft>
        <a:defRPr sz="2800">
          <a:solidFill>
            <a:schemeClr val="bg1"/>
          </a:solidFill>
          <a:latin typeface="Verdana" pitchFamily="34" charset="0"/>
          <a:cs typeface="Arial" charset="0"/>
        </a:defRPr>
      </a:lvl8pPr>
      <a:lvl9pPr marL="1828800" algn="l" rtl="0" fontAlgn="base">
        <a:spcBef>
          <a:spcPct val="0"/>
        </a:spcBef>
        <a:spcAft>
          <a:spcPct val="0"/>
        </a:spcAft>
        <a:defRPr sz="2800">
          <a:solidFill>
            <a:schemeClr val="bg1"/>
          </a:solidFill>
          <a:latin typeface="Verdana" pitchFamily="34" charset="0"/>
          <a:cs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1600">
          <a:solidFill>
            <a:schemeClr val="tx1"/>
          </a:solidFill>
          <a:latin typeface="+mn-lt"/>
          <a:cs typeface="+mn-cs"/>
        </a:defRPr>
      </a:lvl4pPr>
      <a:lvl5pPr marL="2057400" indent="-228600" algn="l" rtl="0" eaLnBrk="0" fontAlgn="base" hangingPunct="0">
        <a:spcBef>
          <a:spcPct val="20000"/>
        </a:spcBef>
        <a:spcAft>
          <a:spcPct val="0"/>
        </a:spcAft>
        <a:buChar char="»"/>
        <a:defRPr sz="1600">
          <a:solidFill>
            <a:schemeClr val="tx1"/>
          </a:solidFill>
          <a:latin typeface="+mn-lt"/>
          <a:cs typeface="+mn-cs"/>
        </a:defRPr>
      </a:lvl5pPr>
      <a:lvl6pPr marL="2514600" indent="-228600" algn="l" rtl="0" fontAlgn="base">
        <a:spcBef>
          <a:spcPct val="20000"/>
        </a:spcBef>
        <a:spcAft>
          <a:spcPct val="0"/>
        </a:spcAft>
        <a:buChar char="»"/>
        <a:defRPr sz="1600">
          <a:solidFill>
            <a:schemeClr val="tx1"/>
          </a:solidFill>
          <a:latin typeface="+mn-lt"/>
          <a:cs typeface="+mn-cs"/>
        </a:defRPr>
      </a:lvl6pPr>
      <a:lvl7pPr marL="2971800" indent="-228600" algn="l" rtl="0" fontAlgn="base">
        <a:spcBef>
          <a:spcPct val="20000"/>
        </a:spcBef>
        <a:spcAft>
          <a:spcPct val="0"/>
        </a:spcAft>
        <a:buChar char="»"/>
        <a:defRPr sz="1600">
          <a:solidFill>
            <a:schemeClr val="tx1"/>
          </a:solidFill>
          <a:latin typeface="+mn-lt"/>
          <a:cs typeface="+mn-cs"/>
        </a:defRPr>
      </a:lvl7pPr>
      <a:lvl8pPr marL="3429000" indent="-228600" algn="l" rtl="0" fontAlgn="base">
        <a:spcBef>
          <a:spcPct val="20000"/>
        </a:spcBef>
        <a:spcAft>
          <a:spcPct val="0"/>
        </a:spcAft>
        <a:buChar char="»"/>
        <a:defRPr sz="1600">
          <a:solidFill>
            <a:schemeClr val="tx1"/>
          </a:solidFill>
          <a:latin typeface="+mn-lt"/>
          <a:cs typeface="+mn-cs"/>
        </a:defRPr>
      </a:lvl8pPr>
      <a:lvl9pPr marL="3886200" indent="-228600" algn="l" rtl="0" fontAlgn="base">
        <a:spcBef>
          <a:spcPct val="20000"/>
        </a:spcBef>
        <a:spcAft>
          <a:spcPct val="0"/>
        </a:spcAft>
        <a:buChar char="»"/>
        <a:defRPr sz="16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jlakshmi@serc.iisc.ernet.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r>
              <a:rPr lang="en-US" dirty="0" smtClean="0"/>
              <a:t>I/O Device Virtualization for Security</a:t>
            </a:r>
          </a:p>
        </p:txBody>
      </p:sp>
      <p:sp>
        <p:nvSpPr>
          <p:cNvPr id="5123" name="Subtitle 2"/>
          <p:cNvSpPr>
            <a:spLocks noGrp="1"/>
          </p:cNvSpPr>
          <p:nvPr>
            <p:ph type="subTitle" idx="1"/>
          </p:nvPr>
        </p:nvSpPr>
        <p:spPr/>
        <p:txBody>
          <a:bodyPr/>
          <a:lstStyle/>
          <a:p>
            <a:r>
              <a:rPr lang="en-US" smtClean="0"/>
              <a:t>CADlab </a:t>
            </a:r>
          </a:p>
          <a:p>
            <a:r>
              <a:rPr lang="en-US" smtClean="0"/>
              <a:t>SERC, IISc</a:t>
            </a:r>
          </a:p>
          <a:p>
            <a:r>
              <a:rPr lang="en-US" smtClean="0"/>
              <a:t>Bangalore-12, India.</a:t>
            </a:r>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053BBADB-2748-4ACC-9218-18C028FB06FA}" type="datetime5">
              <a:rPr lang="en-US" smtClean="0"/>
              <a:pPr>
                <a:defRPr/>
              </a:pPr>
              <a:t>16-Jun-10</a:t>
            </a:fld>
            <a:endParaRPr lang="en-US"/>
          </a:p>
        </p:txBody>
      </p:sp>
      <p:pic>
        <p:nvPicPr>
          <p:cNvPr id="7" name="Picture 6" descr="Snapshot_20100616_1.jpg"/>
          <p:cNvPicPr>
            <a:picLocks noChangeAspect="1"/>
          </p:cNvPicPr>
          <p:nvPr/>
        </p:nvPicPr>
        <p:blipFill>
          <a:blip r:embed="rId3" cstate="print"/>
          <a:stretch>
            <a:fillRect/>
          </a:stretch>
        </p:blipFill>
        <p:spPr>
          <a:xfrm>
            <a:off x="6248400" y="228600"/>
            <a:ext cx="2743200" cy="2057400"/>
          </a:xfrm>
          <a:prstGeom prst="rect">
            <a:avLst/>
          </a:prstGeom>
        </p:spPr>
      </p:pic>
    </p:spTree>
  </p:cSld>
  <p:clrMapOvr>
    <a:masterClrMapping/>
  </p:clrMapOvr>
  <p:transition advTm="78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Ongoing work and Future plans</a:t>
            </a:r>
          </a:p>
        </p:txBody>
      </p:sp>
      <p:sp>
        <p:nvSpPr>
          <p:cNvPr id="17411" name="Content Placeholder 2"/>
          <p:cNvSpPr>
            <a:spLocks noGrp="1"/>
          </p:cNvSpPr>
          <p:nvPr>
            <p:ph idx="1"/>
          </p:nvPr>
        </p:nvSpPr>
        <p:spPr/>
        <p:txBody>
          <a:bodyPr/>
          <a:lstStyle/>
          <a:p>
            <a:pPr algn="just"/>
            <a:r>
              <a:rPr lang="en-US" dirty="0" smtClean="0"/>
              <a:t>As of this paper the basic architecture evaluation for performance and security is completed and the results are encouraging.</a:t>
            </a:r>
          </a:p>
          <a:p>
            <a:pPr algn="just"/>
            <a:r>
              <a:rPr lang="en-US" dirty="0" smtClean="0"/>
              <a:t>The proposed architecture exhibits the property of scalability for I/O device sharing.</a:t>
            </a:r>
          </a:p>
          <a:p>
            <a:pPr algn="just"/>
            <a:r>
              <a:rPr lang="en-US" dirty="0" smtClean="0"/>
              <a:t>In future, the goal is to build a physical prototype and validate the architecture.</a:t>
            </a:r>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49D1787E-FFE7-4FB6-92DF-1B1B42EB9C40}" type="datetime5">
              <a:rPr lang="en-US" smtClean="0"/>
              <a:pPr>
                <a:defRPr/>
              </a:pPr>
              <a:t>16-Jun-10</a:t>
            </a:fld>
            <a:endParaRPr lang="en-US"/>
          </a:p>
        </p:txBody>
      </p:sp>
    </p:spTree>
  </p:cSld>
  <p:clrMapOvr>
    <a:masterClrMapping/>
  </p:clrMapOvr>
  <p:transition advTm="23359"/>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Conclusion</a:t>
            </a:r>
          </a:p>
        </p:txBody>
      </p:sp>
      <p:sp>
        <p:nvSpPr>
          <p:cNvPr id="18435" name="Content Placeholder 2"/>
          <p:cNvSpPr>
            <a:spLocks noGrp="1"/>
          </p:cNvSpPr>
          <p:nvPr>
            <p:ph idx="1"/>
          </p:nvPr>
        </p:nvSpPr>
        <p:spPr/>
        <p:txBody>
          <a:bodyPr/>
          <a:lstStyle/>
          <a:p>
            <a:pPr algn="just"/>
            <a:r>
              <a:rPr lang="en-US" dirty="0" smtClean="0"/>
              <a:t>In this paper we have highlighted some of the problems with I/O Device virtualization with regard to security issues.</a:t>
            </a:r>
          </a:p>
          <a:p>
            <a:pPr algn="just"/>
            <a:r>
              <a:rPr lang="en-US" dirty="0" smtClean="0"/>
              <a:t>We believe that virtualization inherently provides a simple and effective method for isolation, if architected correctly.</a:t>
            </a:r>
          </a:p>
          <a:p>
            <a:pPr algn="just"/>
            <a:r>
              <a:rPr lang="en-US" dirty="0" smtClean="0"/>
              <a:t>To prove the hypothesis, we used the NIC as an example and proposed  end-to-end NIC virtualization architecture to address the security threats identified.</a:t>
            </a:r>
          </a:p>
          <a:p>
            <a:pPr algn="just"/>
            <a:r>
              <a:rPr lang="en-US" dirty="0" smtClean="0"/>
              <a:t>We demonstrated, using simulation results, the effectiveness of the proposed architecture.</a:t>
            </a:r>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513B7987-35CF-4DDC-B5D2-CC6CB3BA46A1}" type="datetime5">
              <a:rPr lang="en-US" smtClean="0"/>
              <a:pPr>
                <a:defRPr/>
              </a:pPr>
              <a:t>16-Jun-10</a:t>
            </a:fld>
            <a:endParaRPr lang="en-US"/>
          </a:p>
        </p:txBody>
      </p:sp>
    </p:spTree>
  </p:cSld>
  <p:clrMapOvr>
    <a:masterClrMapping/>
  </p:clrMapOvr>
  <p:transition advTm="25453"/>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457200" y="1143000"/>
            <a:ext cx="8229600" cy="4525963"/>
          </a:xfrm>
        </p:spPr>
        <p:txBody>
          <a:bodyPr/>
          <a:lstStyle/>
          <a:p>
            <a:pPr algn="ctr">
              <a:buFontTx/>
              <a:buNone/>
            </a:pPr>
            <a:endParaRPr lang="en-US" dirty="0" smtClean="0"/>
          </a:p>
          <a:p>
            <a:pPr algn="ctr">
              <a:buFontTx/>
              <a:buNone/>
            </a:pPr>
            <a:endParaRPr lang="en-US" dirty="0" smtClean="0"/>
          </a:p>
          <a:p>
            <a:pPr algn="ctr">
              <a:buFontTx/>
              <a:buNone/>
            </a:pPr>
            <a:endParaRPr lang="en-US" dirty="0" smtClean="0"/>
          </a:p>
          <a:p>
            <a:pPr algn="ctr">
              <a:buFontTx/>
              <a:buNone/>
            </a:pPr>
            <a:r>
              <a:rPr lang="en-US" dirty="0" err="1" smtClean="0"/>
              <a:t>Thankyou</a:t>
            </a:r>
            <a:r>
              <a:rPr lang="en-US" dirty="0" smtClean="0"/>
              <a:t>!</a:t>
            </a:r>
            <a:endParaRPr lang="en-US" smtClean="0"/>
          </a:p>
          <a:p>
            <a:pPr algn="ctr">
              <a:buFontTx/>
              <a:buNone/>
            </a:pPr>
            <a:endParaRPr lang="en-US" smtClean="0"/>
          </a:p>
          <a:p>
            <a:pPr algn="ctr">
              <a:buFontTx/>
              <a:buNone/>
            </a:pPr>
            <a:r>
              <a:rPr lang="en-US" dirty="0" smtClean="0"/>
              <a:t>I welcome your questions.</a:t>
            </a:r>
          </a:p>
          <a:p>
            <a:pPr algn="ctr">
              <a:buFontTx/>
              <a:buNone/>
            </a:pPr>
            <a:r>
              <a:rPr lang="en-US" dirty="0" smtClean="0"/>
              <a:t>Please mailto: </a:t>
            </a:r>
            <a:r>
              <a:rPr lang="en-US" dirty="0" smtClean="0">
                <a:hlinkClick r:id="rId3"/>
              </a:rPr>
              <a:t>jlakshmi@serc.iisc.ernet.in</a:t>
            </a:r>
            <a:endParaRPr lang="en-US" dirty="0" smtClean="0"/>
          </a:p>
        </p:txBody>
      </p:sp>
      <p:sp>
        <p:nvSpPr>
          <p:cNvPr id="3" name="Footer Placeholder 2"/>
          <p:cNvSpPr>
            <a:spLocks noGrp="1"/>
          </p:cNvSpPr>
          <p:nvPr>
            <p:ph type="ftr" sz="quarter" idx="11"/>
          </p:nvPr>
        </p:nvSpPr>
        <p:spPr/>
        <p:txBody>
          <a:bodyPr/>
          <a:lstStyle/>
          <a:p>
            <a:pPr>
              <a:defRPr/>
            </a:pPr>
            <a:r>
              <a:rPr lang="en-US" smtClean="0"/>
              <a:t>IWVT, ICESS-2010</a:t>
            </a:r>
            <a:endParaRPr lang="en-US"/>
          </a:p>
        </p:txBody>
      </p:sp>
      <p:sp>
        <p:nvSpPr>
          <p:cNvPr id="5" name="Date Placeholder 4"/>
          <p:cNvSpPr>
            <a:spLocks noGrp="1"/>
          </p:cNvSpPr>
          <p:nvPr>
            <p:ph type="dt" sz="half" idx="10"/>
          </p:nvPr>
        </p:nvSpPr>
        <p:spPr/>
        <p:txBody>
          <a:bodyPr/>
          <a:lstStyle/>
          <a:p>
            <a:pPr>
              <a:defRPr/>
            </a:pPr>
            <a:fld id="{D3C9CE5B-7FA2-4C49-9AFD-41A9DD9FF0D3}" type="datetime5">
              <a:rPr lang="en-US" smtClean="0"/>
              <a:pPr>
                <a:defRPr/>
              </a:pPr>
              <a:t>16-Jun-10</a:t>
            </a:fld>
            <a:endParaRPr lang="en-US"/>
          </a:p>
        </p:txBody>
      </p:sp>
    </p:spTree>
  </p:cSld>
  <p:clrMapOvr>
    <a:masterClrMapping/>
  </p:clrMapOvr>
  <p:transition advTm="10938"/>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Outline</a:t>
            </a:r>
          </a:p>
        </p:txBody>
      </p:sp>
      <p:sp>
        <p:nvSpPr>
          <p:cNvPr id="3" name="Content Placeholder 2"/>
          <p:cNvSpPr>
            <a:spLocks noGrp="1"/>
          </p:cNvSpPr>
          <p:nvPr>
            <p:ph idx="1"/>
          </p:nvPr>
        </p:nvSpPr>
        <p:spPr/>
        <p:txBody>
          <a:bodyPr>
            <a:normAutofit/>
          </a:bodyPr>
          <a:lstStyle/>
          <a:p>
            <a:pPr>
              <a:defRPr/>
            </a:pPr>
            <a:r>
              <a:rPr lang="en-US" dirty="0" smtClean="0"/>
              <a:t>Motivation</a:t>
            </a:r>
          </a:p>
          <a:p>
            <a:pPr>
              <a:defRPr/>
            </a:pPr>
            <a:r>
              <a:rPr lang="en-US" dirty="0" smtClean="0"/>
              <a:t>Issues with prevalent I/O Device Virtualization architectures, from the perspective of security.</a:t>
            </a:r>
          </a:p>
          <a:p>
            <a:pPr>
              <a:defRPr/>
            </a:pPr>
            <a:r>
              <a:rPr lang="en-US" dirty="0" smtClean="0"/>
              <a:t>What is desirable. </a:t>
            </a:r>
          </a:p>
          <a:p>
            <a:pPr>
              <a:defRPr/>
            </a:pPr>
            <a:r>
              <a:rPr lang="en-US" dirty="0" smtClean="0"/>
              <a:t>Proposed Architecture for I/O Device (NIC) Virtualization</a:t>
            </a:r>
          </a:p>
          <a:p>
            <a:pPr>
              <a:defRPr/>
            </a:pPr>
            <a:r>
              <a:rPr lang="en-US" dirty="0" smtClean="0"/>
              <a:t>Architecture Evaluation using Layered Queuing Network Models</a:t>
            </a:r>
          </a:p>
          <a:p>
            <a:pPr>
              <a:defRPr/>
            </a:pPr>
            <a:r>
              <a:rPr lang="en-US" dirty="0" smtClean="0"/>
              <a:t>Ongoing work and Future plans</a:t>
            </a:r>
          </a:p>
          <a:p>
            <a:pPr>
              <a:defRPr/>
            </a:pPr>
            <a:r>
              <a:rPr lang="en-US" dirty="0" smtClean="0"/>
              <a:t>Conclusion</a:t>
            </a:r>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EBD8E904-7CD8-4C18-A84A-3EC92F9862B9}" type="datetime5">
              <a:rPr lang="en-US" smtClean="0"/>
              <a:pPr>
                <a:defRPr/>
              </a:pPr>
              <a:t>16-Jun-10</a:t>
            </a:fld>
            <a:endParaRPr lang="en-US"/>
          </a:p>
        </p:txBody>
      </p:sp>
    </p:spTree>
  </p:cSld>
  <p:clrMapOvr>
    <a:masterClrMapping/>
  </p:clrMapOvr>
  <p:transition advTm="2365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Motivation</a:t>
            </a:r>
          </a:p>
        </p:txBody>
      </p:sp>
      <p:sp>
        <p:nvSpPr>
          <p:cNvPr id="7171" name="Content Placeholder 2"/>
          <p:cNvSpPr>
            <a:spLocks noGrp="1"/>
          </p:cNvSpPr>
          <p:nvPr>
            <p:ph idx="1"/>
          </p:nvPr>
        </p:nvSpPr>
        <p:spPr>
          <a:xfrm>
            <a:off x="457200" y="1295400"/>
            <a:ext cx="8229600" cy="4876800"/>
          </a:xfrm>
        </p:spPr>
        <p:txBody>
          <a:bodyPr/>
          <a:lstStyle/>
          <a:p>
            <a:pPr algn="just"/>
            <a:r>
              <a:rPr lang="en-US" dirty="0" smtClean="0"/>
              <a:t>In general purpose systems, I/O devices like the Network Interfaces and Disks have been designed to be accessed through the OS privileged kernel.</a:t>
            </a:r>
          </a:p>
          <a:p>
            <a:pPr algn="just"/>
            <a:r>
              <a:rPr lang="en-US" dirty="0" smtClean="0"/>
              <a:t>Extension of such systems (Ex. </a:t>
            </a:r>
            <a:r>
              <a:rPr lang="en-US" dirty="0" err="1" smtClean="0"/>
              <a:t>Vmware</a:t>
            </a:r>
            <a:r>
              <a:rPr lang="en-US" dirty="0" smtClean="0"/>
              <a:t>, </a:t>
            </a:r>
            <a:r>
              <a:rPr lang="en-US" dirty="0" err="1" smtClean="0"/>
              <a:t>Xen</a:t>
            </a:r>
            <a:r>
              <a:rPr lang="en-US" dirty="0" smtClean="0"/>
              <a:t>, etc.) to support virtualization leads to sharing of device access path along-with the device.</a:t>
            </a:r>
          </a:p>
          <a:p>
            <a:pPr algn="just"/>
            <a:r>
              <a:rPr lang="en-US" dirty="0" smtClean="0"/>
              <a:t>Access path sharing not only adds to access latencies, but also introduces security vulnerabilities related to</a:t>
            </a:r>
          </a:p>
          <a:p>
            <a:pPr lvl="1" algn="just"/>
            <a:r>
              <a:rPr lang="en-US" dirty="0" smtClean="0"/>
              <a:t> buggy device drivers of shared devices.</a:t>
            </a:r>
          </a:p>
          <a:p>
            <a:pPr lvl="1" algn="just"/>
            <a:r>
              <a:rPr lang="en-US" dirty="0" smtClean="0"/>
              <a:t>access to privileged memory areas through unconstrained device DMA.</a:t>
            </a:r>
          </a:p>
          <a:p>
            <a:pPr lvl="1" algn="just"/>
            <a:r>
              <a:rPr lang="en-US" dirty="0" smtClean="0"/>
              <a:t>denial of service attacks due to ineffective device usage controls.</a:t>
            </a:r>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087ED823-65F9-4141-A08B-8B489F39924F}" type="datetime5">
              <a:rPr lang="en-US" smtClean="0"/>
              <a:pPr>
                <a:defRPr/>
              </a:pPr>
              <a:t>16-Jun-10</a:t>
            </a:fld>
            <a:endParaRPr lang="en-US"/>
          </a:p>
        </p:txBody>
      </p:sp>
    </p:spTree>
  </p:cSld>
  <p:clrMapOvr>
    <a:masterClrMapping/>
  </p:clrMapOvr>
  <p:transition advTm="1191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Issues with I/O Device Virtualization</a:t>
            </a:r>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C3FC14AE-7C31-407D-80B6-954A1CBCDF77}" type="datetime5">
              <a:rPr lang="en-US" smtClean="0"/>
              <a:pPr>
                <a:defRPr/>
              </a:pPr>
              <a:t>16-Jun-10</a:t>
            </a:fld>
            <a:endParaRPr lang="en-US"/>
          </a:p>
        </p:txBody>
      </p:sp>
      <p:pic>
        <p:nvPicPr>
          <p:cNvPr id="7" name="Picture 6" descr="VmwareNWBWQoS.png"/>
          <p:cNvPicPr>
            <a:picLocks noChangeAspect="1"/>
          </p:cNvPicPr>
          <p:nvPr/>
        </p:nvPicPr>
        <p:blipFill>
          <a:blip r:embed="rId3" cstate="print"/>
          <a:stretch>
            <a:fillRect/>
          </a:stretch>
        </p:blipFill>
        <p:spPr>
          <a:xfrm>
            <a:off x="4495800" y="1676400"/>
            <a:ext cx="4495800" cy="3886200"/>
          </a:xfrm>
          <a:prstGeom prst="rect">
            <a:avLst/>
          </a:prstGeom>
        </p:spPr>
      </p:pic>
      <p:pic>
        <p:nvPicPr>
          <p:cNvPr id="8" name="Picture 7" descr="XenNWBWQoS.png"/>
          <p:cNvPicPr>
            <a:picLocks noChangeAspect="1"/>
          </p:cNvPicPr>
          <p:nvPr/>
        </p:nvPicPr>
        <p:blipFill>
          <a:blip r:embed="rId4" cstate="print"/>
          <a:stretch>
            <a:fillRect/>
          </a:stretch>
        </p:blipFill>
        <p:spPr>
          <a:xfrm>
            <a:off x="0" y="1752600"/>
            <a:ext cx="4876800" cy="3810000"/>
          </a:xfrm>
          <a:prstGeom prst="rect">
            <a:avLst/>
          </a:prstGeom>
        </p:spPr>
      </p:pic>
      <p:sp>
        <p:nvSpPr>
          <p:cNvPr id="10" name="TextBox 9"/>
          <p:cNvSpPr txBox="1"/>
          <p:nvPr/>
        </p:nvSpPr>
        <p:spPr>
          <a:xfrm>
            <a:off x="152400" y="5786735"/>
            <a:ext cx="8763000" cy="461665"/>
          </a:xfrm>
          <a:prstGeom prst="rect">
            <a:avLst/>
          </a:prstGeom>
          <a:noFill/>
        </p:spPr>
        <p:txBody>
          <a:bodyPr wrap="square" rtlCol="0">
            <a:spAutoFit/>
          </a:bodyPr>
          <a:lstStyle/>
          <a:p>
            <a:r>
              <a:rPr lang="en-IN" sz="2400" dirty="0" smtClean="0"/>
              <a:t>Device bandwidth throttling due to ineffective resource controls.</a:t>
            </a:r>
            <a:endParaRPr lang="en-IN" sz="2400" dirty="0"/>
          </a:p>
        </p:txBody>
      </p:sp>
      <p:sp>
        <p:nvSpPr>
          <p:cNvPr id="11" name="TextBox 10"/>
          <p:cNvSpPr txBox="1"/>
          <p:nvPr/>
        </p:nvSpPr>
        <p:spPr>
          <a:xfrm>
            <a:off x="1219200" y="1153180"/>
            <a:ext cx="2971800" cy="523220"/>
          </a:xfrm>
          <a:prstGeom prst="rect">
            <a:avLst/>
          </a:prstGeom>
          <a:noFill/>
        </p:spPr>
        <p:txBody>
          <a:bodyPr wrap="square" rtlCol="0">
            <a:spAutoFit/>
          </a:bodyPr>
          <a:lstStyle/>
          <a:p>
            <a:pPr algn="ctr"/>
            <a:r>
              <a:rPr lang="en-US" sz="2800" dirty="0" err="1" smtClean="0"/>
              <a:t>Xen</a:t>
            </a:r>
            <a:r>
              <a:rPr lang="en-US" sz="2800" dirty="0" smtClean="0"/>
              <a:t> Hypervisor</a:t>
            </a:r>
            <a:endParaRPr lang="en-IN" sz="2800" dirty="0"/>
          </a:p>
        </p:txBody>
      </p:sp>
      <p:sp>
        <p:nvSpPr>
          <p:cNvPr id="12" name="TextBox 11"/>
          <p:cNvSpPr txBox="1"/>
          <p:nvPr/>
        </p:nvSpPr>
        <p:spPr>
          <a:xfrm>
            <a:off x="5334000" y="1143000"/>
            <a:ext cx="3429000" cy="523220"/>
          </a:xfrm>
          <a:prstGeom prst="rect">
            <a:avLst/>
          </a:prstGeom>
          <a:noFill/>
        </p:spPr>
        <p:txBody>
          <a:bodyPr wrap="square" rtlCol="0">
            <a:spAutoFit/>
          </a:bodyPr>
          <a:lstStyle/>
          <a:p>
            <a:pPr algn="ctr"/>
            <a:r>
              <a:rPr lang="en-US" sz="2800" dirty="0" err="1" smtClean="0"/>
              <a:t>Vmware</a:t>
            </a:r>
            <a:r>
              <a:rPr lang="en-US" sz="2800" dirty="0" smtClean="0"/>
              <a:t>  Hypervisor</a:t>
            </a:r>
            <a:endParaRPr lang="en-IN" sz="2800" dirty="0"/>
          </a:p>
        </p:txBody>
      </p:sp>
    </p:spTree>
  </p:cSld>
  <p:clrMapOvr>
    <a:masterClrMapping/>
  </p:clrMapOvr>
  <p:transition advTm="80187"/>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t>Existing solutions for I/O Device Virtualization</a:t>
            </a:r>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F43205FF-61F9-4488-A061-6458C59C0B50}" type="datetime5">
              <a:rPr lang="en-US" smtClean="0"/>
              <a:pPr>
                <a:defRPr/>
              </a:pPr>
              <a:t>16-Jun-10</a:t>
            </a:fld>
            <a:endParaRPr lang="en-US"/>
          </a:p>
        </p:txBody>
      </p:sp>
      <p:grpSp>
        <p:nvGrpSpPr>
          <p:cNvPr id="9" name="Group 7"/>
          <p:cNvGrpSpPr>
            <a:grpSpLocks/>
          </p:cNvGrpSpPr>
          <p:nvPr/>
        </p:nvGrpSpPr>
        <p:grpSpPr bwMode="auto">
          <a:xfrm>
            <a:off x="0" y="1219200"/>
            <a:ext cx="9144000" cy="5119687"/>
            <a:chOff x="679450" y="1357313"/>
            <a:chExt cx="7783513" cy="5119687"/>
          </a:xfrm>
        </p:grpSpPr>
        <p:pic>
          <p:nvPicPr>
            <p:cNvPr id="10" name="Picture 4" descr="C:\Users\Lakshmi\Desktop\IODeviceVirtualizationTechniques.png"/>
            <p:cNvPicPr>
              <a:picLocks noChangeAspect="1" noChangeArrowheads="1"/>
            </p:cNvPicPr>
            <p:nvPr/>
          </p:nvPicPr>
          <p:blipFill>
            <a:blip r:embed="rId3" cstate="print"/>
            <a:srcRect/>
            <a:stretch>
              <a:fillRect/>
            </a:stretch>
          </p:blipFill>
          <p:spPr bwMode="auto">
            <a:xfrm>
              <a:off x="679450" y="1357313"/>
              <a:ext cx="7783513" cy="5119687"/>
            </a:xfrm>
            <a:prstGeom prst="rect">
              <a:avLst/>
            </a:prstGeom>
            <a:noFill/>
            <a:ln w="9525">
              <a:noFill/>
              <a:miter lim="800000"/>
              <a:headEnd/>
              <a:tailEnd/>
            </a:ln>
          </p:spPr>
        </p:pic>
        <p:sp>
          <p:nvSpPr>
            <p:cNvPr id="11" name="Left-Right Arrow 10"/>
            <p:cNvSpPr/>
            <p:nvPr/>
          </p:nvSpPr>
          <p:spPr>
            <a:xfrm>
              <a:off x="4800600" y="3048000"/>
              <a:ext cx="1216025" cy="484188"/>
            </a:xfrm>
            <a:prstGeom prst="leftRightArrow">
              <a:avLst/>
            </a:prstGeom>
            <a:ln w="31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
          <p:nvSpPr>
            <p:cNvPr id="12" name="TextBox 6"/>
            <p:cNvSpPr txBox="1">
              <a:spLocks noChangeArrowheads="1"/>
            </p:cNvSpPr>
            <p:nvPr/>
          </p:nvSpPr>
          <p:spPr bwMode="auto">
            <a:xfrm>
              <a:off x="4876800" y="2667000"/>
              <a:ext cx="1219200" cy="381000"/>
            </a:xfrm>
            <a:prstGeom prst="rect">
              <a:avLst/>
            </a:prstGeom>
            <a:noFill/>
            <a:ln w="9525">
              <a:noFill/>
              <a:miter lim="800000"/>
              <a:headEnd/>
              <a:tailEnd/>
            </a:ln>
          </p:spPr>
          <p:txBody>
            <a:bodyPr>
              <a:spAutoFit/>
            </a:bodyPr>
            <a:lstStyle/>
            <a:p>
              <a:r>
                <a:rPr lang="en-US" b="1"/>
                <a:t>NIC QoS</a:t>
              </a:r>
              <a:endParaRPr lang="en-IN" b="1"/>
            </a:p>
          </p:txBody>
        </p:sp>
      </p:grpSp>
    </p:spTree>
  </p:cSld>
  <p:clrMapOvr>
    <a:masterClrMapping/>
  </p:clrMapOvr>
  <p:transition advTm="115953"/>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Existing solutions – what is desirable?</a:t>
            </a:r>
          </a:p>
        </p:txBody>
      </p:sp>
      <p:sp>
        <p:nvSpPr>
          <p:cNvPr id="3" name="Content Placeholder 2"/>
          <p:cNvSpPr>
            <a:spLocks noGrp="1"/>
          </p:cNvSpPr>
          <p:nvPr>
            <p:ph idx="1"/>
          </p:nvPr>
        </p:nvSpPr>
        <p:spPr>
          <a:xfrm>
            <a:off x="457200" y="1143000"/>
            <a:ext cx="8229600" cy="5105400"/>
          </a:xfrm>
        </p:spPr>
        <p:txBody>
          <a:bodyPr>
            <a:normAutofit fontScale="92500" lnSpcReduction="10000"/>
          </a:bodyPr>
          <a:lstStyle/>
          <a:p>
            <a:pPr algn="just">
              <a:defRPr/>
            </a:pPr>
            <a:r>
              <a:rPr lang="en-US" b="1" dirty="0" smtClean="0"/>
              <a:t>Requirement:</a:t>
            </a:r>
            <a:r>
              <a:rPr lang="en-US" dirty="0" smtClean="0"/>
              <a:t> Virtualization leads to sharing of limited I/O devices by multiple, independent VMs. This necessitates concurrent device access.</a:t>
            </a:r>
          </a:p>
          <a:p>
            <a:pPr algn="just">
              <a:defRPr/>
            </a:pPr>
            <a:r>
              <a:rPr lang="en-US" b="1" dirty="0" smtClean="0"/>
              <a:t>Issues with existing solutions:</a:t>
            </a:r>
          </a:p>
          <a:p>
            <a:pPr lvl="1" algn="just">
              <a:defRPr/>
            </a:pPr>
            <a:r>
              <a:rPr lang="en-US" sz="2200" dirty="0" smtClean="0"/>
              <a:t>Existing solutions provide concurrency through software, which makes this layer the vulnerable link for failure of all the VMs sharing the device.</a:t>
            </a:r>
          </a:p>
          <a:p>
            <a:pPr lvl="1" algn="just">
              <a:defRPr/>
            </a:pPr>
            <a:r>
              <a:rPr lang="en-US" sz="2200" dirty="0" smtClean="0"/>
              <a:t>Existing virtual devices are software abstractions built in the privileged OS kernel. Thus device usage controls are built high in the software I/O virtualization stack, which renders them ineffective, leading to potential denial-of-service attacks. </a:t>
            </a:r>
          </a:p>
          <a:p>
            <a:pPr algn="just">
              <a:defRPr/>
            </a:pPr>
            <a:r>
              <a:rPr lang="en-US" b="1" dirty="0" smtClean="0"/>
              <a:t>Solution:</a:t>
            </a:r>
            <a:r>
              <a:rPr lang="en-US" dirty="0" smtClean="0"/>
              <a:t> If virtualization is supported by the micro-architecture of the I/O device hardware through the complete virtualization stack of the hypervisor and the </a:t>
            </a:r>
            <a:r>
              <a:rPr lang="en-US" dirty="0" err="1" smtClean="0"/>
              <a:t>GuestOS</a:t>
            </a:r>
            <a:r>
              <a:rPr lang="en-US" dirty="0" smtClean="0"/>
              <a:t>, it can provide a simple and effective solution.</a:t>
            </a:r>
            <a:endParaRPr lang="en-US" dirty="0"/>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5" name="Date Placeholder 4"/>
          <p:cNvSpPr>
            <a:spLocks noGrp="1"/>
          </p:cNvSpPr>
          <p:nvPr>
            <p:ph type="dt" sz="half" idx="10"/>
          </p:nvPr>
        </p:nvSpPr>
        <p:spPr/>
        <p:txBody>
          <a:bodyPr/>
          <a:lstStyle/>
          <a:p>
            <a:pPr>
              <a:defRPr/>
            </a:pPr>
            <a:fld id="{7691BC5D-7BC5-4E6A-B5EB-3F104AE40611}" type="datetime5">
              <a:rPr lang="en-US" smtClean="0"/>
              <a:pPr>
                <a:defRPr/>
              </a:pPr>
              <a:t>16-Jun-10</a:t>
            </a:fld>
            <a:endParaRPr lang="en-US"/>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0"/>
            <a:ext cx="8229600" cy="1143000"/>
          </a:xfrm>
        </p:spPr>
        <p:txBody>
          <a:bodyPr/>
          <a:lstStyle/>
          <a:p>
            <a:r>
              <a:rPr lang="en-US" smtClean="0"/>
              <a:t>Proposed Architecture for I/O Device (NIC) Virtualization</a:t>
            </a:r>
          </a:p>
        </p:txBody>
      </p:sp>
      <p:pic>
        <p:nvPicPr>
          <p:cNvPr id="12291" name="Picture 3" descr="NIC-Arch.png"/>
          <p:cNvPicPr>
            <a:picLocks noChangeAspect="1"/>
          </p:cNvPicPr>
          <p:nvPr/>
        </p:nvPicPr>
        <p:blipFill>
          <a:blip r:embed="rId3" cstate="print"/>
          <a:srcRect/>
          <a:stretch>
            <a:fillRect/>
          </a:stretch>
        </p:blipFill>
        <p:spPr bwMode="auto">
          <a:xfrm>
            <a:off x="838200" y="1219200"/>
            <a:ext cx="7315200" cy="5181600"/>
          </a:xfrm>
          <a:prstGeom prst="rect">
            <a:avLst/>
          </a:prstGeom>
          <a:noFill/>
          <a:ln w="9525">
            <a:solidFill>
              <a:schemeClr val="tx1"/>
            </a:solidFill>
            <a:miter lim="800000"/>
            <a:headEnd/>
            <a:tailEnd/>
          </a:ln>
        </p:spPr>
      </p:pic>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81658CFA-8CF5-4439-972A-4998D2D6BD39}" type="datetime5">
              <a:rPr lang="en-US" smtClean="0"/>
              <a:pPr>
                <a:defRPr/>
              </a:pPr>
              <a:t>16-Jun-10</a:t>
            </a:fld>
            <a:endParaRPr lang="en-US"/>
          </a:p>
        </p:txBody>
      </p:sp>
    </p:spTree>
  </p:cSld>
  <p:clrMapOvr>
    <a:masterClrMapping/>
  </p:clrMapOvr>
  <p:transition advTm="114734"/>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Architecture Evaluation</a:t>
            </a:r>
          </a:p>
        </p:txBody>
      </p:sp>
      <p:sp>
        <p:nvSpPr>
          <p:cNvPr id="14339" name="Content Placeholder 2"/>
          <p:cNvSpPr>
            <a:spLocks noGrp="1"/>
          </p:cNvSpPr>
          <p:nvPr>
            <p:ph idx="1"/>
          </p:nvPr>
        </p:nvSpPr>
        <p:spPr/>
        <p:txBody>
          <a:bodyPr/>
          <a:lstStyle/>
          <a:p>
            <a:pPr algn="just"/>
            <a:r>
              <a:rPr lang="en-US" dirty="0" smtClean="0"/>
              <a:t>Proposed architecture is implemented using Layered </a:t>
            </a:r>
            <a:r>
              <a:rPr lang="en-US" dirty="0" err="1" smtClean="0"/>
              <a:t>Queueing</a:t>
            </a:r>
            <a:r>
              <a:rPr lang="en-US" dirty="0" smtClean="0"/>
              <a:t> Network Model and evaluated using simulation studies.</a:t>
            </a:r>
          </a:p>
          <a:p>
            <a:pPr lvl="1">
              <a:buNone/>
            </a:pPr>
            <a:r>
              <a:rPr lang="en-US" sz="2200" dirty="0" smtClean="0"/>
              <a:t>(Details of the model generation and validation are available in  “</a:t>
            </a:r>
            <a:r>
              <a:rPr lang="en-IN" sz="2200" dirty="0" err="1" smtClean="0"/>
              <a:t>J.Lakshmi</a:t>
            </a:r>
            <a:r>
              <a:rPr lang="en-IN" sz="2200" dirty="0" smtClean="0"/>
              <a:t>, </a:t>
            </a:r>
            <a:r>
              <a:rPr lang="en-IN" sz="2200" dirty="0" err="1" smtClean="0"/>
              <a:t>S.K.Nandy</a:t>
            </a:r>
            <a:r>
              <a:rPr lang="en-IN" sz="2200" dirty="0" smtClean="0"/>
              <a:t>, </a:t>
            </a:r>
            <a:r>
              <a:rPr lang="en-IN" sz="2200" dirty="0" err="1" smtClean="0"/>
              <a:t>Modeling</a:t>
            </a:r>
            <a:r>
              <a:rPr lang="en-IN" sz="2200" dirty="0" smtClean="0"/>
              <a:t> Architecture-OS interactions using Layered Queuing Network Models, International Conference Proceedings of HPC Asia:382–389, 2009.” )</a:t>
            </a:r>
            <a:endParaRPr lang="en-US" sz="2200" dirty="0" smtClean="0"/>
          </a:p>
        </p:txBody>
      </p:sp>
      <p:sp>
        <p:nvSpPr>
          <p:cNvPr id="4" name="Footer Placeholder 3"/>
          <p:cNvSpPr>
            <a:spLocks noGrp="1"/>
          </p:cNvSpPr>
          <p:nvPr>
            <p:ph type="ftr" sz="quarter" idx="11"/>
          </p:nvPr>
        </p:nvSpPr>
        <p:spPr/>
        <p:txBody>
          <a:bodyPr/>
          <a:lstStyle/>
          <a:p>
            <a:pPr>
              <a:defRPr/>
            </a:pPr>
            <a:r>
              <a:rPr lang="en-US" smtClean="0"/>
              <a:t>IWVT, ICESS-2010</a:t>
            </a:r>
            <a:endParaRPr lang="en-US"/>
          </a:p>
        </p:txBody>
      </p:sp>
      <p:sp>
        <p:nvSpPr>
          <p:cNvPr id="6" name="Date Placeholder 5"/>
          <p:cNvSpPr>
            <a:spLocks noGrp="1"/>
          </p:cNvSpPr>
          <p:nvPr>
            <p:ph type="dt" sz="half" idx="10"/>
          </p:nvPr>
        </p:nvSpPr>
        <p:spPr/>
        <p:txBody>
          <a:bodyPr/>
          <a:lstStyle/>
          <a:p>
            <a:pPr>
              <a:defRPr/>
            </a:pPr>
            <a:fld id="{F1B3B69B-F2AF-4EFB-9164-1D2809FE6B35}" type="datetime5">
              <a:rPr lang="en-US" smtClean="0"/>
              <a:pPr>
                <a:defRPr/>
              </a:pPr>
              <a:t>16-Jun-10</a:t>
            </a:fld>
            <a:endParaRPr lang="en-US"/>
          </a:p>
        </p:txBody>
      </p:sp>
    </p:spTree>
  </p:cSld>
  <p:clrMapOvr>
    <a:masterClrMapping/>
  </p:clrMapOvr>
  <p:transition advTm="53782"/>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Architecture Evaluation</a:t>
            </a:r>
          </a:p>
        </p:txBody>
      </p:sp>
      <p:sp>
        <p:nvSpPr>
          <p:cNvPr id="7" name="Footer Placeholder 6"/>
          <p:cNvSpPr>
            <a:spLocks noGrp="1"/>
          </p:cNvSpPr>
          <p:nvPr>
            <p:ph type="ftr" sz="quarter" idx="11"/>
          </p:nvPr>
        </p:nvSpPr>
        <p:spPr/>
        <p:txBody>
          <a:bodyPr/>
          <a:lstStyle/>
          <a:p>
            <a:pPr>
              <a:defRPr/>
            </a:pPr>
            <a:r>
              <a:rPr lang="en-US" smtClean="0"/>
              <a:t>IWVT, ICESS-2010</a:t>
            </a:r>
            <a:endParaRPr lang="en-US"/>
          </a:p>
        </p:txBody>
      </p:sp>
      <p:sp>
        <p:nvSpPr>
          <p:cNvPr id="9" name="Date Placeholder 8"/>
          <p:cNvSpPr>
            <a:spLocks noGrp="1"/>
          </p:cNvSpPr>
          <p:nvPr>
            <p:ph type="dt" sz="half" idx="10"/>
          </p:nvPr>
        </p:nvSpPr>
        <p:spPr/>
        <p:txBody>
          <a:bodyPr/>
          <a:lstStyle/>
          <a:p>
            <a:pPr>
              <a:defRPr/>
            </a:pPr>
            <a:fld id="{5B60267A-EEDE-49C4-BB6B-4BCE0FAD5CA4}" type="datetime5">
              <a:rPr lang="en-US" smtClean="0"/>
              <a:pPr>
                <a:defRPr/>
              </a:pPr>
              <a:t>16-Jun-10</a:t>
            </a:fld>
            <a:endParaRPr lang="en-US"/>
          </a:p>
        </p:txBody>
      </p:sp>
      <p:pic>
        <p:nvPicPr>
          <p:cNvPr id="10" name="Picture 9" descr="NDSCTputQoS.png"/>
          <p:cNvPicPr>
            <a:picLocks noChangeAspect="1"/>
          </p:cNvPicPr>
          <p:nvPr/>
        </p:nvPicPr>
        <p:blipFill>
          <a:blip r:embed="rId3" cstate="print"/>
          <a:stretch>
            <a:fillRect/>
          </a:stretch>
        </p:blipFill>
        <p:spPr>
          <a:xfrm>
            <a:off x="990600" y="1143000"/>
            <a:ext cx="7467600" cy="4572000"/>
          </a:xfrm>
          <a:prstGeom prst="rect">
            <a:avLst/>
          </a:prstGeom>
        </p:spPr>
      </p:pic>
      <p:sp>
        <p:nvSpPr>
          <p:cNvPr id="12" name="TextBox 11"/>
          <p:cNvSpPr txBox="1"/>
          <p:nvPr/>
        </p:nvSpPr>
        <p:spPr>
          <a:xfrm>
            <a:off x="381000" y="5715000"/>
            <a:ext cx="8229600" cy="830997"/>
          </a:xfrm>
          <a:prstGeom prst="rect">
            <a:avLst/>
          </a:prstGeom>
          <a:noFill/>
        </p:spPr>
        <p:txBody>
          <a:bodyPr wrap="square" rtlCol="0">
            <a:spAutoFit/>
          </a:bodyPr>
          <a:lstStyle/>
          <a:p>
            <a:pPr algn="ctr"/>
            <a:r>
              <a:rPr lang="en-US" sz="2400" dirty="0" smtClean="0"/>
              <a:t>Improved Availability of device bandwidth with device based resource controls.</a:t>
            </a:r>
            <a:endParaRPr lang="en-IN" sz="2400" dirty="0"/>
          </a:p>
        </p:txBody>
      </p:sp>
    </p:spTree>
  </p:cSld>
  <p:clrMapOvr>
    <a:masterClrMapping/>
  </p:clrMapOvr>
  <p:transition advTm="75016"/>
  <p:timing>
    <p:tnLst>
      <p:par>
        <p:cTn id="1" dur="indefinite" restart="never" nodeType="tmRoot"/>
      </p:par>
    </p:tnLst>
  </p:timing>
</p:sld>
</file>

<file path=ppt/theme/theme1.xml><?xml version="1.0" encoding="utf-8"?>
<a:theme xmlns:a="http://schemas.openxmlformats.org/drawingml/2006/main" name="1_CADL 1">
  <a:themeElements>
    <a:clrScheme name="CADL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DL 1">
      <a:majorFont>
        <a:latin typeface="Verdan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DL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DL 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DL 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DL 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DL 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DL 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DL 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DL 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DL 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DL 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DL 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DL 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ADL 1 13">
        <a:dk1>
          <a:srgbClr val="000000"/>
        </a:dk1>
        <a:lt1>
          <a:srgbClr val="FFFFFF"/>
        </a:lt1>
        <a:dk2>
          <a:srgbClr val="0000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DL 1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ADL 1">
  <a:themeElements>
    <a:clrScheme name="CADL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DL 1">
      <a:majorFont>
        <a:latin typeface="Verdana"/>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DL 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DL 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DL 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DL 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DL 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DL 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DL 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DL 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DL 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DL 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DL 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DL 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ADL 1 13">
        <a:dk1>
          <a:srgbClr val="000000"/>
        </a:dk1>
        <a:lt1>
          <a:srgbClr val="FFFFFF"/>
        </a:lt1>
        <a:dk2>
          <a:srgbClr val="0000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DL 1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2058</TotalTime>
  <Words>1933</Words>
  <Application>Microsoft Office PowerPoint</Application>
  <PresentationFormat>On-screen Show (4:3)</PresentationFormat>
  <Paragraphs>122</Paragraphs>
  <Slides>12</Slides>
  <Notes>12</Notes>
  <HiddenSlides>1</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1_CADL 1</vt:lpstr>
      <vt:lpstr>CADL 1</vt:lpstr>
      <vt:lpstr>I/O Device Virtualization for Security</vt:lpstr>
      <vt:lpstr>Outline</vt:lpstr>
      <vt:lpstr>Motivation</vt:lpstr>
      <vt:lpstr>Issues with I/O Device Virtualization</vt:lpstr>
      <vt:lpstr>Existing solutions for I/O Device Virtualization</vt:lpstr>
      <vt:lpstr>Existing solutions – what is desirable?</vt:lpstr>
      <vt:lpstr>Proposed Architecture for I/O Device (NIC) Virtualization</vt:lpstr>
      <vt:lpstr>Architecture Evaluation</vt:lpstr>
      <vt:lpstr>Architecture Evaluation</vt:lpstr>
      <vt:lpstr>Ongoing work and Future plans</vt:lpstr>
      <vt:lpstr>Conclusion</vt:lpstr>
      <vt:lpstr>Slide 12</vt:lpstr>
    </vt:vector>
  </TitlesOfParts>
  <Company>SERC-IISc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SERC120</dc:creator>
  <cp:lastModifiedBy>Lakshmi</cp:lastModifiedBy>
  <cp:revision>143</cp:revision>
  <dcterms:created xsi:type="dcterms:W3CDTF">2009-04-16T05:49:29Z</dcterms:created>
  <dcterms:modified xsi:type="dcterms:W3CDTF">2010-06-16T13:50:59Z</dcterms:modified>
</cp:coreProperties>
</file>