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2" r:id="rId1"/>
  </p:sldMasterIdLst>
  <p:notesMasterIdLst>
    <p:notesMasterId r:id="rId37"/>
  </p:notesMasterIdLst>
  <p:handoutMasterIdLst>
    <p:handoutMasterId r:id="rId38"/>
  </p:handoutMasterIdLst>
  <p:sldIdLst>
    <p:sldId id="1307" r:id="rId2"/>
    <p:sldId id="1618" r:id="rId3"/>
    <p:sldId id="1566" r:id="rId4"/>
    <p:sldId id="1298" r:id="rId5"/>
    <p:sldId id="1347" r:id="rId6"/>
    <p:sldId id="1596" r:id="rId7"/>
    <p:sldId id="1595" r:id="rId8"/>
    <p:sldId id="1465" r:id="rId9"/>
    <p:sldId id="1466" r:id="rId10"/>
    <p:sldId id="1468" r:id="rId11"/>
    <p:sldId id="1574" r:id="rId12"/>
    <p:sldId id="1470" r:id="rId13"/>
    <p:sldId id="1471" r:id="rId14"/>
    <p:sldId id="1609" r:id="rId15"/>
    <p:sldId id="1475" r:id="rId16"/>
    <p:sldId id="1505" r:id="rId17"/>
    <p:sldId id="1479" r:id="rId18"/>
    <p:sldId id="1353" r:id="rId19"/>
    <p:sldId id="1368" r:id="rId20"/>
    <p:sldId id="1495" r:id="rId21"/>
    <p:sldId id="1611" r:id="rId22"/>
    <p:sldId id="1504" r:id="rId23"/>
    <p:sldId id="1373" r:id="rId24"/>
    <p:sldId id="1564" r:id="rId25"/>
    <p:sldId id="1573" r:id="rId26"/>
    <p:sldId id="1375" r:id="rId27"/>
    <p:sldId id="1376" r:id="rId28"/>
    <p:sldId id="1612" r:id="rId29"/>
    <p:sldId id="1613" r:id="rId30"/>
    <p:sldId id="1614" r:id="rId31"/>
    <p:sldId id="1623" r:id="rId32"/>
    <p:sldId id="1620" r:id="rId33"/>
    <p:sldId id="1621" r:id="rId34"/>
    <p:sldId id="1622" r:id="rId35"/>
    <p:sldId id="1619" r:id="rId36"/>
  </p:sldIdLst>
  <p:sldSz cx="9144000" cy="6858000" type="screen4x3"/>
  <p:notesSz cx="6935788" cy="9220200"/>
  <p:defaultTextStyle>
    <a:defPPr>
      <a:defRPr lang="en-US"/>
    </a:defPPr>
    <a:lvl1pPr algn="l" rtl="0" eaLnBrk="0" fontAlgn="base" hangingPunct="0">
      <a:spcBef>
        <a:spcPct val="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Helvetica" pitchFamily="34" charset="0"/>
        <a:ea typeface="+mn-ea"/>
        <a:cs typeface="+mn-cs"/>
      </a:defRPr>
    </a:lvl6pPr>
    <a:lvl7pPr marL="2743200" algn="l" defTabSz="914400" rtl="0" eaLnBrk="1" latinLnBrk="0" hangingPunct="1">
      <a:defRPr sz="1200" kern="1200">
        <a:solidFill>
          <a:schemeClr val="tx1"/>
        </a:solidFill>
        <a:latin typeface="Helvetica" pitchFamily="34" charset="0"/>
        <a:ea typeface="+mn-ea"/>
        <a:cs typeface="+mn-cs"/>
      </a:defRPr>
    </a:lvl7pPr>
    <a:lvl8pPr marL="3200400" algn="l" defTabSz="914400" rtl="0" eaLnBrk="1" latinLnBrk="0" hangingPunct="1">
      <a:defRPr sz="1200" kern="1200">
        <a:solidFill>
          <a:schemeClr val="tx1"/>
        </a:solidFill>
        <a:latin typeface="Helvetica" pitchFamily="34" charset="0"/>
        <a:ea typeface="+mn-ea"/>
        <a:cs typeface="+mn-cs"/>
      </a:defRPr>
    </a:lvl8pPr>
    <a:lvl9pPr marL="3657600" algn="l" defTabSz="914400" rtl="0" eaLnBrk="1" latinLnBrk="0" hangingPunct="1">
      <a:defRPr sz="1200"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lia Galli" initials="G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1100"/>
    <a:srgbClr val="0000FF"/>
    <a:srgbClr val="36FF00"/>
    <a:srgbClr val="FFCC99"/>
    <a:srgbClr val="AA0000"/>
    <a:srgbClr val="FF9966"/>
    <a:srgbClr val="FF9900"/>
    <a:srgbClr val="FF9933"/>
    <a:srgbClr val="6E022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00" autoAdjust="0"/>
    <p:restoredTop sz="93074" autoAdjust="0"/>
  </p:normalViewPr>
  <p:slideViewPr>
    <p:cSldViewPr snapToGrid="0">
      <p:cViewPr>
        <p:scale>
          <a:sx n="84" d="100"/>
          <a:sy n="84" d="100"/>
        </p:scale>
        <p:origin x="384" y="4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3006725" cy="46196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a:lvl1pPr>
          </a:lstStyle>
          <a:p>
            <a:pPr>
              <a:defRPr/>
            </a:pPr>
            <a:endParaRPr lang="en-US"/>
          </a:p>
        </p:txBody>
      </p:sp>
      <p:sp>
        <p:nvSpPr>
          <p:cNvPr id="116739" name="Rectangle 3"/>
          <p:cNvSpPr>
            <a:spLocks noGrp="1" noChangeArrowheads="1"/>
          </p:cNvSpPr>
          <p:nvPr>
            <p:ph type="dt" sz="quarter" idx="1"/>
          </p:nvPr>
        </p:nvSpPr>
        <p:spPr bwMode="auto">
          <a:xfrm>
            <a:off x="3929063" y="0"/>
            <a:ext cx="3006725" cy="46196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a:lvl1pPr>
          </a:lstStyle>
          <a:p>
            <a:pPr>
              <a:defRPr/>
            </a:pPr>
            <a:endParaRPr lang="en-US"/>
          </a:p>
        </p:txBody>
      </p:sp>
      <p:sp>
        <p:nvSpPr>
          <p:cNvPr id="116740" name="Rectangle 4"/>
          <p:cNvSpPr>
            <a:spLocks noGrp="1" noChangeArrowheads="1"/>
          </p:cNvSpPr>
          <p:nvPr>
            <p:ph type="ftr" sz="quarter" idx="2"/>
          </p:nvPr>
        </p:nvSpPr>
        <p:spPr bwMode="auto">
          <a:xfrm>
            <a:off x="0" y="8758238"/>
            <a:ext cx="3006725" cy="461962"/>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a:lvl1pPr>
          </a:lstStyle>
          <a:p>
            <a:pPr>
              <a:defRPr/>
            </a:pPr>
            <a:endParaRPr lang="en-US"/>
          </a:p>
        </p:txBody>
      </p:sp>
      <p:sp>
        <p:nvSpPr>
          <p:cNvPr id="116741" name="Rectangle 5"/>
          <p:cNvSpPr>
            <a:spLocks noGrp="1" noChangeArrowheads="1"/>
          </p:cNvSpPr>
          <p:nvPr>
            <p:ph type="sldNum" sz="quarter" idx="3"/>
          </p:nvPr>
        </p:nvSpPr>
        <p:spPr bwMode="auto">
          <a:xfrm>
            <a:off x="3929063" y="8758238"/>
            <a:ext cx="3006725" cy="461962"/>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a:lvl1pPr>
          </a:lstStyle>
          <a:p>
            <a:pPr>
              <a:defRPr/>
            </a:pPr>
            <a:fld id="{83693C7A-3C25-4E9E-9E07-4EBEAB5C7ECD}" type="slidenum">
              <a:rPr lang="en-US"/>
              <a:pPr>
                <a:defRPr/>
              </a:pPr>
              <a:t>‹#›</a:t>
            </a:fld>
            <a:endParaRPr lang="en-US"/>
          </a:p>
        </p:txBody>
      </p:sp>
    </p:spTree>
    <p:extLst>
      <p:ext uri="{BB962C8B-B14F-4D97-AF65-F5344CB8AC3E}">
        <p14:creationId xmlns:p14="http://schemas.microsoft.com/office/powerpoint/2010/main" val="15485798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06725" cy="46196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a:defRPr>
                <a:latin typeface="Times" pitchFamily="18" charset="0"/>
              </a:defRPr>
            </a:lvl1pPr>
          </a:lstStyle>
          <a:p>
            <a:pPr>
              <a:defRPr/>
            </a:pPr>
            <a:endParaRPr lang="en-US"/>
          </a:p>
        </p:txBody>
      </p:sp>
      <p:sp>
        <p:nvSpPr>
          <p:cNvPr id="7171" name="Rectangle 3"/>
          <p:cNvSpPr>
            <a:spLocks noGrp="1" noChangeArrowheads="1"/>
          </p:cNvSpPr>
          <p:nvPr>
            <p:ph type="dt" idx="1"/>
          </p:nvPr>
        </p:nvSpPr>
        <p:spPr bwMode="auto">
          <a:xfrm>
            <a:off x="3929063" y="0"/>
            <a:ext cx="3006725" cy="46196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a:latin typeface="Times" pitchFamily="18"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63638" y="690563"/>
            <a:ext cx="4610100" cy="345757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25513" y="4379913"/>
            <a:ext cx="5084762" cy="4149725"/>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58238"/>
            <a:ext cx="3006725" cy="461962"/>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a:defRPr>
                <a:latin typeface="Times"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929063" y="8758238"/>
            <a:ext cx="3006725" cy="461962"/>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a:latin typeface="Times" pitchFamily="18" charset="0"/>
              </a:defRPr>
            </a:lvl1pPr>
          </a:lstStyle>
          <a:p>
            <a:pPr>
              <a:defRPr/>
            </a:pPr>
            <a:fld id="{71ECE6B9-AEAD-4E9D-AA2B-4AB782AC6C4E}" type="slidenum">
              <a:rPr lang="en-US"/>
              <a:pPr>
                <a:defRPr/>
              </a:pPr>
              <a:t>‹#›</a:t>
            </a:fld>
            <a:endParaRPr lang="en-US"/>
          </a:p>
        </p:txBody>
      </p:sp>
    </p:spTree>
    <p:extLst>
      <p:ext uri="{BB962C8B-B14F-4D97-AF65-F5344CB8AC3E}">
        <p14:creationId xmlns:p14="http://schemas.microsoft.com/office/powerpoint/2010/main" val="21973435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1B0E1-2257-4706-B3D1-CBB31EDC6C19}" type="slidenum">
              <a:rPr lang="en-US" smtClean="0"/>
              <a:t>1</a:t>
            </a:fld>
            <a:endParaRPr lang="en-US"/>
          </a:p>
        </p:txBody>
      </p:sp>
    </p:spTree>
    <p:extLst>
      <p:ext uri="{BB962C8B-B14F-4D97-AF65-F5344CB8AC3E}">
        <p14:creationId xmlns:p14="http://schemas.microsoft.com/office/powerpoint/2010/main" val="2967413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20</a:t>
            </a:fld>
            <a:endParaRPr lang="en-US"/>
          </a:p>
        </p:txBody>
      </p:sp>
    </p:spTree>
    <p:extLst>
      <p:ext uri="{BB962C8B-B14F-4D97-AF65-F5344CB8AC3E}">
        <p14:creationId xmlns:p14="http://schemas.microsoft.com/office/powerpoint/2010/main" val="100601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figure</a:t>
            </a:r>
            <a:r>
              <a:rPr lang="en-US" baseline="0" dirty="0" smtClean="0"/>
              <a:t> denotes the inverse coupled dependence of S and sigma with pressure. As S increases sigma starts to decrease. The opposite is also true. hence although the enhancement is observed but it is not very significant. The second figure shows the condition for simultaneous enhancement of S and sigma. If band structure can be tuned in such a way that </a:t>
            </a:r>
            <a:r>
              <a:rPr lang="en-US" baseline="0" dirty="0" err="1" smtClean="0"/>
              <a:t>m_cond</a:t>
            </a:r>
            <a:r>
              <a:rPr lang="en-US" baseline="0" dirty="0" smtClean="0"/>
              <a:t> decreases with pressure and </a:t>
            </a:r>
            <a:r>
              <a:rPr lang="en-US" baseline="0" dirty="0" err="1" smtClean="0"/>
              <a:t>m_dos</a:t>
            </a:r>
            <a:r>
              <a:rPr lang="en-US" baseline="0" dirty="0" smtClean="0"/>
              <a:t> increases with pressure this will lead to Simultaneous enhancement in S and sigma leading to huge power </a:t>
            </a:r>
            <a:r>
              <a:rPr lang="en-US" baseline="0" dirty="0" err="1" smtClean="0"/>
              <a:t>factora</a:t>
            </a:r>
            <a:r>
              <a:rPr lang="en-US" baseline="0" dirty="0" smtClean="0"/>
              <a:t> as shown in figure 3. this is what we have shown for Bi2S3.</a:t>
            </a:r>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21</a:t>
            </a:fld>
            <a:endParaRPr lang="en-US"/>
          </a:p>
        </p:txBody>
      </p:sp>
    </p:spTree>
    <p:extLst>
      <p:ext uri="{BB962C8B-B14F-4D97-AF65-F5344CB8AC3E}">
        <p14:creationId xmlns:p14="http://schemas.microsoft.com/office/powerpoint/2010/main" val="410409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C2DD1-AA13-4B88-83A7-B2C56FFECAE3}" type="slidenum">
              <a:rPr lang="en-US" smtClean="0"/>
              <a:t>24</a:t>
            </a:fld>
            <a:endParaRPr lang="en-US"/>
          </a:p>
        </p:txBody>
      </p:sp>
    </p:spTree>
    <p:extLst>
      <p:ext uri="{BB962C8B-B14F-4D97-AF65-F5344CB8AC3E}">
        <p14:creationId xmlns:p14="http://schemas.microsoft.com/office/powerpoint/2010/main" val="247501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Deformation potential theory</a:t>
            </a:r>
            <a:r>
              <a:rPr lang="en-US" baseline="0" dirty="0" smtClean="0"/>
              <a:t> black dot sigma/tau compare it with the </a:t>
            </a:r>
            <a:r>
              <a:rPr lang="en-US" baseline="0" dirty="0" err="1" smtClean="0"/>
              <a:t>experimeent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27</a:t>
            </a:fld>
            <a:endParaRPr lang="en-US"/>
          </a:p>
        </p:txBody>
      </p:sp>
    </p:spTree>
    <p:extLst>
      <p:ext uri="{BB962C8B-B14F-4D97-AF65-F5344CB8AC3E}">
        <p14:creationId xmlns:p14="http://schemas.microsoft.com/office/powerpoint/2010/main" val="188765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3</a:t>
            </a:fld>
            <a:endParaRPr lang="en-US"/>
          </a:p>
        </p:txBody>
      </p:sp>
    </p:spTree>
    <p:extLst>
      <p:ext uri="{BB962C8B-B14F-4D97-AF65-F5344CB8AC3E}">
        <p14:creationId xmlns:p14="http://schemas.microsoft.com/office/powerpoint/2010/main" val="42862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4</a:t>
            </a:fld>
            <a:endParaRPr lang="en-US"/>
          </a:p>
        </p:txBody>
      </p:sp>
    </p:spTree>
    <p:extLst>
      <p:ext uri="{BB962C8B-B14F-4D97-AF65-F5344CB8AC3E}">
        <p14:creationId xmlns:p14="http://schemas.microsoft.com/office/powerpoint/2010/main" val="151491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5</a:t>
            </a:fld>
            <a:endParaRPr lang="en-US"/>
          </a:p>
        </p:txBody>
      </p:sp>
    </p:spTree>
    <p:extLst>
      <p:ext uri="{BB962C8B-B14F-4D97-AF65-F5344CB8AC3E}">
        <p14:creationId xmlns:p14="http://schemas.microsoft.com/office/powerpoint/2010/main" val="1736413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shown for </a:t>
            </a:r>
            <a:r>
              <a:rPr lang="en-US" baseline="0" dirty="0" err="1" smtClean="0"/>
              <a:t>PbTe</a:t>
            </a:r>
            <a:r>
              <a:rPr lang="en-US" baseline="0" dirty="0" smtClean="0"/>
              <a:t> its peculiar electronic structure results in high thermoelectric performance. However it is not the case always hence it is necessary to optimize the thermoelectric performance..</a:t>
            </a:r>
          </a:p>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6</a:t>
            </a:fld>
            <a:endParaRPr lang="en-US"/>
          </a:p>
        </p:txBody>
      </p:sp>
    </p:spTree>
    <p:extLst>
      <p:ext uri="{BB962C8B-B14F-4D97-AF65-F5344CB8AC3E}">
        <p14:creationId xmlns:p14="http://schemas.microsoft.com/office/powerpoint/2010/main" val="173641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combination of heavy and light band</a:t>
            </a:r>
            <a:r>
              <a:rPr lang="en-US" baseline="0" dirty="0" smtClean="0"/>
              <a:t> results in pipe like Fermi surface at gamma-A direction indicative of better thermoelectric performance</a:t>
            </a:r>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11</a:t>
            </a:fld>
            <a:endParaRPr lang="en-US"/>
          </a:p>
        </p:txBody>
      </p:sp>
    </p:spTree>
    <p:extLst>
      <p:ext uri="{BB962C8B-B14F-4D97-AF65-F5344CB8AC3E}">
        <p14:creationId xmlns:p14="http://schemas.microsoft.com/office/powerpoint/2010/main" val="299116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13</a:t>
            </a:fld>
            <a:endParaRPr lang="en-US"/>
          </a:p>
        </p:txBody>
      </p:sp>
    </p:spTree>
    <p:extLst>
      <p:ext uri="{BB962C8B-B14F-4D97-AF65-F5344CB8AC3E}">
        <p14:creationId xmlns:p14="http://schemas.microsoft.com/office/powerpoint/2010/main" val="382977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18</a:t>
            </a:fld>
            <a:endParaRPr lang="en-US"/>
          </a:p>
        </p:txBody>
      </p:sp>
    </p:spTree>
    <p:extLst>
      <p:ext uri="{BB962C8B-B14F-4D97-AF65-F5344CB8AC3E}">
        <p14:creationId xmlns:p14="http://schemas.microsoft.com/office/powerpoint/2010/main" val="1503299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ECE6B9-AEAD-4E9D-AA2B-4AB782AC6C4E}" type="slidenum">
              <a:rPr lang="en-US" smtClean="0"/>
              <a:pPr>
                <a:defRPr/>
              </a:pPr>
              <a:t>19</a:t>
            </a:fld>
            <a:endParaRPr lang="en-US"/>
          </a:p>
        </p:txBody>
      </p:sp>
    </p:spTree>
    <p:extLst>
      <p:ext uri="{BB962C8B-B14F-4D97-AF65-F5344CB8AC3E}">
        <p14:creationId xmlns:p14="http://schemas.microsoft.com/office/powerpoint/2010/main" val="100601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253797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1754272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334174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290557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424690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334613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2161581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3167650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272843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229713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CD40BAC-D3D8-4E45-9167-D48A163DBFDE}" type="slidenum">
              <a:rPr lang="en-US" smtClean="0"/>
              <a:t>‹#›</a:t>
            </a:fld>
            <a:endParaRPr lang="en-US"/>
          </a:p>
        </p:txBody>
      </p:sp>
    </p:spTree>
    <p:extLst>
      <p:ext uri="{BB962C8B-B14F-4D97-AF65-F5344CB8AC3E}">
        <p14:creationId xmlns:p14="http://schemas.microsoft.com/office/powerpoint/2010/main" val="11367143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D0F44-C23B-4122-B184-F6D5FDDE99A0}" type="datetimeFigureOut">
              <a:rPr lang="en-US" smtClean="0"/>
              <a:t>5/10/16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40BAC-D3D8-4E45-9167-D48A163DBFDE}" type="slidenum">
              <a:rPr lang="en-US" smtClean="0"/>
              <a:t>‹#›</a:t>
            </a:fld>
            <a:endParaRPr lang="en-US"/>
          </a:p>
        </p:txBody>
      </p:sp>
      <p:sp>
        <p:nvSpPr>
          <p:cNvPr id="7" name="Rectangle 6"/>
          <p:cNvSpPr/>
          <p:nvPr userDrawn="1"/>
        </p:nvSpPr>
        <p:spPr bwMode="auto">
          <a:xfrm>
            <a:off x="0" y="0"/>
            <a:ext cx="9144000" cy="1082842"/>
          </a:xfrm>
          <a:prstGeom prst="rect">
            <a:avLst/>
          </a:prstGeom>
          <a:solidFill>
            <a:schemeClr val="bg1">
              <a:lumMod val="95000"/>
              <a:alpha val="58000"/>
            </a:schemeClr>
          </a:soli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04263265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1.png"/><Relationship Id="rId1" Type="http://schemas.openxmlformats.org/officeDocument/2006/relationships/tags" Target="../tags/tag6.xml"/><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9.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1.png"/><Relationship Id="rId1" Type="http://schemas.openxmlformats.org/officeDocument/2006/relationships/tags" Target="../tags/tag7.x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9.pn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9.png"/><Relationship Id="rId7" Type="http://schemas.openxmlformats.org/officeDocument/2006/relationships/image" Target="../media/image1.png"/><Relationship Id="rId1" Type="http://schemas.openxmlformats.org/officeDocument/2006/relationships/tags" Target="../tags/tag8.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560.png"/><Relationship Id="rId5" Type="http://schemas.openxmlformats.org/officeDocument/2006/relationships/image" Target="../media/image9.png"/><Relationship Id="rId7" Type="http://schemas.openxmlformats.org/officeDocument/2006/relationships/image" Target="../media/image570.png"/><Relationship Id="rId8" Type="http://schemas.openxmlformats.org/officeDocument/2006/relationships/image" Target="../media/image34.jpeg"/><Relationship Id="rId9" Type="http://schemas.openxmlformats.org/officeDocument/2006/relationships/image" Target="../media/image1.png"/><Relationship Id="rId10" Type="http://schemas.openxmlformats.org/officeDocument/2006/relationships/image" Target="../media/image35.jpeg"/><Relationship Id="rId11" Type="http://schemas.openxmlformats.org/officeDocument/2006/relationships/image" Target="../media/image36.png"/><Relationship Id="rId12" Type="http://schemas.openxmlformats.org/officeDocument/2006/relationships/image" Target="../media/image35.png"/><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9.png"/><Relationship Id="rId5" Type="http://schemas.openxmlformats.org/officeDocument/2006/relationships/image" Target="../media/image39.jpeg"/><Relationship Id="rId6" Type="http://schemas.openxmlformats.org/officeDocument/2006/relationships/image" Target="../media/image1.png"/><Relationship Id="rId1" Type="http://schemas.openxmlformats.org/officeDocument/2006/relationships/tags" Target="../tags/tag10.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0.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41.png"/><Relationship Id="rId5" Type="http://schemas.openxmlformats.org/officeDocument/2006/relationships/image" Target="../media/image42.jpeg"/><Relationship Id="rId6" Type="http://schemas.openxmlformats.org/officeDocument/2006/relationships/image" Target="../media/image1.png"/><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890.png"/><Relationship Id="rId6" Type="http://schemas.openxmlformats.org/officeDocument/2006/relationships/image" Target="../media/image900.png"/><Relationship Id="rId7" Type="http://schemas.openxmlformats.org/officeDocument/2006/relationships/image" Target="../media/image370.png"/><Relationship Id="rId8" Type="http://schemas.openxmlformats.org/officeDocument/2006/relationships/image" Target="../media/image920.png"/><Relationship Id="rId9" Type="http://schemas.openxmlformats.org/officeDocument/2006/relationships/image" Target="../media/image43.png"/><Relationship Id="rId10" Type="http://schemas.openxmlformats.org/officeDocument/2006/relationships/image" Target="../media/image940.png"/><Relationship Id="rId11" Type="http://schemas.openxmlformats.org/officeDocument/2006/relationships/image" Target="../media/image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1.png"/><Relationship Id="rId7"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9.pn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2.jpe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3.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06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9.png"/><Relationship Id="rId6"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oleObject" Target="../embeddings/oleObject1.bin"/><Relationship Id="rId10" Type="http://schemas.openxmlformats.org/officeDocument/2006/relationships/image" Target="../media/image7.wmf"/><Relationship Id="rId11"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jpeg"/></Relationships>
</file>

<file path=ppt/slides/_rels/slide33.xml.rels><?xml version="1.0" encoding="UTF-8" standalone="yes"?>
<Relationships xmlns="http://schemas.openxmlformats.org/package/2006/relationships"><Relationship Id="rId11" Type="http://schemas.openxmlformats.org/officeDocument/2006/relationships/image" Target="../media/image77.png"/><Relationship Id="rId12" Type="http://schemas.openxmlformats.org/officeDocument/2006/relationships/image" Target="../media/image78.png"/><Relationship Id="rId1" Type="http://schemas.openxmlformats.org/officeDocument/2006/relationships/slideLayout" Target="../slideLayouts/slideLayout1.xml"/><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 Id="rId10" Type="http://schemas.openxmlformats.org/officeDocument/2006/relationships/image" Target="../media/image7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9.png"/><Relationship Id="rId6" Type="http://schemas.openxmlformats.org/officeDocument/2006/relationships/oleObject" Target="../embeddings/oleObject2.bin"/><Relationship Id="rId7" Type="http://schemas.openxmlformats.org/officeDocument/2006/relationships/image" Target="../media/image12.wmf"/><Relationship Id="rId8" Type="http://schemas.openxmlformats.org/officeDocument/2006/relationships/image" Target="../media/image13.tiff"/><Relationship Id="rId9"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00.png"/><Relationship Id="rId5"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png"/><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jpe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png"/><Relationship Id="rId1" Type="http://schemas.openxmlformats.org/officeDocument/2006/relationships/tags" Target="../tags/tag5.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52600" y="4482582"/>
            <a:ext cx="5638800" cy="1015663"/>
          </a:xfrm>
          <a:prstGeom prst="rect">
            <a:avLst/>
          </a:prstGeom>
          <a:noFill/>
          <a:scene3d>
            <a:camera prst="orthographicFront"/>
            <a:lightRig rig="threePt" dir="t"/>
          </a:scene3d>
          <a:sp3d>
            <a:bevelT/>
          </a:sp3d>
        </p:spPr>
        <p:txBody>
          <a:bodyPr wrap="square">
            <a:spAutoFit/>
          </a:bodyPr>
          <a:lstStyle/>
          <a:p>
            <a:pPr algn="ctr">
              <a:defRPr/>
            </a:pPr>
            <a:r>
              <a:rPr lang="en-US" sz="2000" dirty="0" smtClean="0">
                <a:latin typeface="Times New Roman" pitchFamily="18" charset="0"/>
                <a:cs typeface="Times New Roman" pitchFamily="18" charset="0"/>
              </a:rPr>
              <a:t>Materials Research Centre</a:t>
            </a:r>
          </a:p>
          <a:p>
            <a:pPr algn="ctr">
              <a:defRPr/>
            </a:pPr>
            <a:r>
              <a:rPr lang="en-US" sz="2000" dirty="0" smtClean="0">
                <a:latin typeface="Times New Roman" pitchFamily="18" charset="0"/>
                <a:cs typeface="Times New Roman" pitchFamily="18" charset="0"/>
              </a:rPr>
              <a:t>Indian Institute of Science, Bangalore</a:t>
            </a:r>
          </a:p>
          <a:p>
            <a:pPr algn="ctr">
              <a:defRPr/>
            </a:pPr>
            <a:endParaRPr lang="en-US" sz="2000" dirty="0">
              <a:latin typeface="Times New Roman" pitchFamily="18" charset="0"/>
              <a:cs typeface="Times New Roman" pitchFamily="18" charset="0"/>
            </a:endParaRPr>
          </a:p>
        </p:txBody>
      </p:sp>
      <p:sp>
        <p:nvSpPr>
          <p:cNvPr id="9" name="Rectangle 8"/>
          <p:cNvSpPr/>
          <p:nvPr/>
        </p:nvSpPr>
        <p:spPr>
          <a:xfrm>
            <a:off x="2057400" y="3663213"/>
            <a:ext cx="4876800" cy="523220"/>
          </a:xfrm>
          <a:prstGeom prst="rect">
            <a:avLst/>
          </a:prstGeom>
          <a:noFill/>
          <a:scene3d>
            <a:camera prst="orthographicFront"/>
            <a:lightRig rig="threePt" dir="t"/>
          </a:scene3d>
          <a:sp3d>
            <a:bevelT/>
          </a:sp3d>
        </p:spPr>
        <p:txBody>
          <a:bodyPr wrap="square">
            <a:spAutoFit/>
          </a:bodyPr>
          <a:lstStyle/>
          <a:p>
            <a:pPr algn="ctr">
              <a:defRPr/>
            </a:pPr>
            <a:r>
              <a:rPr lang="en-US" sz="2800" dirty="0" smtClean="0">
                <a:latin typeface="Times New Roman" pitchFamily="18" charset="0"/>
                <a:cs typeface="Times New Roman" pitchFamily="18" charset="0"/>
              </a:rPr>
              <a:t>Abhishek </a:t>
            </a:r>
            <a:r>
              <a:rPr lang="en-US" sz="2800" dirty="0">
                <a:latin typeface="Times New Roman" pitchFamily="18" charset="0"/>
                <a:cs typeface="Times New Roman" pitchFamily="18" charset="0"/>
              </a:rPr>
              <a:t>K. Singh</a:t>
            </a:r>
            <a:endParaRPr lang="en-US" sz="2800" dirty="0" smtClean="0">
              <a:latin typeface="Times New Roman" pitchFamily="18" charset="0"/>
              <a:cs typeface="Times New Roman" pitchFamily="18" charset="0"/>
            </a:endParaRPr>
          </a:p>
        </p:txBody>
      </p:sp>
      <p:sp>
        <p:nvSpPr>
          <p:cNvPr id="4" name="TextBox 3"/>
          <p:cNvSpPr txBox="1"/>
          <p:nvPr/>
        </p:nvSpPr>
        <p:spPr>
          <a:xfrm>
            <a:off x="10581292" y="5892147"/>
            <a:ext cx="184731" cy="276999"/>
          </a:xfrm>
          <a:prstGeom prst="rect">
            <a:avLst/>
          </a:prstGeom>
          <a:noFill/>
        </p:spPr>
        <p:txBody>
          <a:bodyPr wrap="none" rtlCol="0">
            <a:spAutoFit/>
          </a:bodyPr>
          <a:lstStyle/>
          <a:p>
            <a:endParaRPr lang="en-US" dirty="0">
              <a:latin typeface="Times New Roman" pitchFamily="18" charset="0"/>
              <a:cs typeface="Times New Roman" pitchFamily="18" charset="0"/>
            </a:endParaRPr>
          </a:p>
        </p:txBody>
      </p:sp>
      <p:sp>
        <p:nvSpPr>
          <p:cNvPr id="11" name="TextBox 10"/>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2" name="Picture 2" descr="G:\Colloquium-Slides\IISc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34" y="1473319"/>
            <a:ext cx="9144000" cy="954107"/>
          </a:xfrm>
          <a:prstGeom prst="rect">
            <a:avLst/>
          </a:prstGeom>
        </p:spPr>
        <p:txBody>
          <a:bodyPr wrap="square">
            <a:spAutoFit/>
          </a:bodyPr>
          <a:lstStyle/>
          <a:p>
            <a:pPr algn="ctr"/>
            <a:r>
              <a:rPr lang="en-US" sz="2800" b="1" dirty="0">
                <a:solidFill>
                  <a:srgbClr val="C00000"/>
                </a:solidFill>
                <a:latin typeface="Times New Roman" pitchFamily="18" charset="0"/>
                <a:cs typeface="Times New Roman" pitchFamily="18" charset="0"/>
              </a:rPr>
              <a:t>High throughput computational design of thermoelectric materials</a:t>
            </a:r>
            <a:endParaRPr lang="en-US" sz="2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65947872"/>
      </p:ext>
    </p:extLst>
  </p:cSld>
  <p:clrMapOvr>
    <a:masterClrMapping/>
  </p:clrMapOvr>
  <mc:AlternateContent xmlns:mc="http://schemas.openxmlformats.org/markup-compatibility/2006" xmlns:p14="http://schemas.microsoft.com/office/powerpoint/2010/main">
    <mc:Choice Requires="p14">
      <p:transition spd="slow" p14:dur="2000" advTm="16883"/>
    </mc:Choice>
    <mc:Fallback xmlns="">
      <p:transition spd="slow" advTm="1688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6596" y="188665"/>
            <a:ext cx="6261651" cy="584775"/>
          </a:xfrm>
          <a:prstGeom prst="rect">
            <a:avLst/>
          </a:prstGeom>
          <a:noFill/>
        </p:spPr>
        <p:txBody>
          <a:bodyPr wrap="none" rtlCol="0">
            <a:spAutoFit/>
          </a:bodyPr>
          <a:lstStyle/>
          <a:p>
            <a:r>
              <a:rPr lang="en-US" sz="3200" dirty="0" smtClean="0">
                <a:solidFill>
                  <a:srgbClr val="C00000"/>
                </a:solidFill>
                <a:latin typeface="Times New Roman" pitchFamily="18" charset="0"/>
                <a:cs typeface="Times New Roman" pitchFamily="18" charset="0"/>
              </a:rPr>
              <a:t>Why this buzz about </a:t>
            </a:r>
            <a:r>
              <a:rPr lang="en-US" sz="3200" dirty="0" err="1" smtClean="0">
                <a:solidFill>
                  <a:srgbClr val="C00000"/>
                </a:solidFill>
                <a:latin typeface="Times New Roman" pitchFamily="18" charset="0"/>
                <a:cs typeface="Times New Roman" pitchFamily="18" charset="0"/>
              </a:rPr>
              <a:t>Zintl</a:t>
            </a:r>
            <a:r>
              <a:rPr lang="en-US" sz="3200" dirty="0" smtClean="0">
                <a:solidFill>
                  <a:srgbClr val="C00000"/>
                </a:solidFill>
                <a:latin typeface="Times New Roman" pitchFamily="18" charset="0"/>
                <a:cs typeface="Times New Roman" pitchFamily="18" charset="0"/>
              </a:rPr>
              <a:t> materials?</a:t>
            </a:r>
            <a:endParaRPr lang="en-US" sz="3200" dirty="0">
              <a:solidFill>
                <a:srgbClr val="C00000"/>
              </a:solidFill>
              <a:latin typeface="Times New Roman" pitchFamily="18" charset="0"/>
              <a:cs typeface="Times New Roman" pitchFamily="18" charset="0"/>
            </a:endParaRPr>
          </a:p>
        </p:txBody>
      </p:sp>
      <p:sp>
        <p:nvSpPr>
          <p:cNvPr id="7" name="TextBox 6"/>
          <p:cNvSpPr txBox="1"/>
          <p:nvPr/>
        </p:nvSpPr>
        <p:spPr>
          <a:xfrm>
            <a:off x="68097" y="4356550"/>
            <a:ext cx="9091667" cy="769441"/>
          </a:xfrm>
          <a:prstGeom prst="rect">
            <a:avLst/>
          </a:prstGeom>
          <a:noFill/>
        </p:spPr>
        <p:txBody>
          <a:bodyPr wrap="square" rtlCol="0">
            <a:spAutoFit/>
          </a:bodyPr>
          <a:lstStyle/>
          <a:p>
            <a:r>
              <a:rPr lang="en-US" sz="2200" dirty="0">
                <a:latin typeface="Times New Roman" pitchFamily="18" charset="0"/>
                <a:cs typeface="Times New Roman" pitchFamily="18" charset="0"/>
              </a:rPr>
              <a:t>A</a:t>
            </a:r>
            <a:r>
              <a:rPr lang="en-US" sz="2200" baseline="30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[Cd</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Sb</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a:t>
            </a:r>
            <a:r>
              <a:rPr lang="en-US" sz="2200" baseline="30000" dirty="0" smtClean="0">
                <a:latin typeface="Times New Roman" pitchFamily="18" charset="0"/>
                <a:cs typeface="Times New Roman" pitchFamily="18" charset="0"/>
              </a:rPr>
              <a:t>2-</a:t>
            </a:r>
            <a:r>
              <a:rPr lang="en-US" sz="2200" dirty="0">
                <a:latin typeface="Times New Roman" pitchFamily="18" charset="0"/>
                <a:cs typeface="Times New Roman" pitchFamily="18" charset="0"/>
              </a:rPr>
              <a:t>:</a:t>
            </a:r>
            <a:r>
              <a:rPr lang="en-US" sz="2200" dirty="0" smtClean="0">
                <a:latin typeface="Times New Roman" pitchFamily="18" charset="0"/>
                <a:cs typeface="Times New Roman" pitchFamily="18" charset="0"/>
              </a:rPr>
              <a:t> A is  electropositive and donates two electrons to the [Cd</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Sb</a:t>
            </a:r>
            <a:r>
              <a:rPr lang="en-US" sz="2200" baseline="-25000" dirty="0" smtClean="0">
                <a:latin typeface="Times New Roman" pitchFamily="18" charset="0"/>
                <a:cs typeface="Times New Roman" pitchFamily="18" charset="0"/>
              </a:rPr>
              <a:t>2</a:t>
            </a:r>
            <a:r>
              <a:rPr lang="en-US" sz="2200" dirty="0" smtClean="0">
                <a:latin typeface="Times New Roman" pitchFamily="18" charset="0"/>
                <a:cs typeface="Times New Roman" pitchFamily="18" charset="0"/>
              </a:rPr>
              <a:t>] unit. </a:t>
            </a:r>
          </a:p>
        </p:txBody>
      </p:sp>
      <p:grpSp>
        <p:nvGrpSpPr>
          <p:cNvPr id="4" name="Group 3"/>
          <p:cNvGrpSpPr/>
          <p:nvPr/>
        </p:nvGrpSpPr>
        <p:grpSpPr>
          <a:xfrm>
            <a:off x="239116" y="1367906"/>
            <a:ext cx="4212662" cy="2815835"/>
            <a:chOff x="97221" y="940890"/>
            <a:chExt cx="4572762" cy="3056536"/>
          </a:xfrm>
        </p:grpSpPr>
        <p:pic>
          <p:nvPicPr>
            <p:cNvPr id="13" name="Picture 2" descr="G:\Colloquium-Slides\zintal-phase\CaCd2Sb2-fi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21" y="968798"/>
              <a:ext cx="3883133" cy="30286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831784" y="940890"/>
              <a:ext cx="838199" cy="646331"/>
            </a:xfrm>
            <a:prstGeom prst="rect">
              <a:avLst/>
            </a:prstGeom>
            <a:noFill/>
          </p:spPr>
          <p:txBody>
            <a:bodyPr wrap="square" rtlCol="0">
              <a:spAutoFit/>
            </a:bodyPr>
            <a:lstStyle/>
            <a:p>
              <a:r>
                <a:rPr lang="en-US" dirty="0" err="1" smtClean="0">
                  <a:latin typeface="Times New Roman" pitchFamily="18" charset="0"/>
                  <a:cs typeface="Times New Roman" pitchFamily="18" charset="0"/>
                </a:rPr>
                <a:t>Cation</a:t>
              </a:r>
              <a:r>
                <a:rPr lang="en-US"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layer</a:t>
              </a:r>
              <a:endParaRPr lang="en-US" dirty="0">
                <a:latin typeface="Times New Roman" pitchFamily="18" charset="0"/>
                <a:cs typeface="Times New Roman" pitchFamily="18" charset="0"/>
              </a:endParaRPr>
            </a:p>
          </p:txBody>
        </p:sp>
        <p:sp>
          <p:nvSpPr>
            <p:cNvPr id="15" name="TextBox 14"/>
            <p:cNvSpPr txBox="1"/>
            <p:nvPr/>
          </p:nvSpPr>
          <p:spPr>
            <a:xfrm>
              <a:off x="3639192" y="2906161"/>
              <a:ext cx="838200" cy="646331"/>
            </a:xfrm>
            <a:prstGeom prst="rect">
              <a:avLst/>
            </a:prstGeom>
            <a:noFill/>
          </p:spPr>
          <p:txBody>
            <a:bodyPr wrap="square" rtlCol="0">
              <a:spAutoFit/>
            </a:bodyPr>
            <a:lstStyle/>
            <a:p>
              <a:r>
                <a:rPr lang="en-US" dirty="0" smtClean="0">
                  <a:latin typeface="Times New Roman" pitchFamily="18" charset="0"/>
                  <a:cs typeface="Times New Roman" pitchFamily="18" charset="0"/>
                </a:rPr>
                <a:t>Anion </a:t>
              </a:r>
            </a:p>
            <a:p>
              <a:r>
                <a:rPr lang="en-US" dirty="0" smtClean="0">
                  <a:latin typeface="Times New Roman" pitchFamily="18" charset="0"/>
                  <a:cs typeface="Times New Roman" pitchFamily="18" charset="0"/>
                </a:rPr>
                <a:t>layer</a:t>
              </a:r>
              <a:endParaRPr lang="en-US" dirty="0">
                <a:latin typeface="Times New Roman" pitchFamily="18" charset="0"/>
                <a:cs typeface="Times New Roman" pitchFamily="18" charset="0"/>
              </a:endParaRPr>
            </a:p>
          </p:txBody>
        </p:sp>
      </p:grpSp>
      <p:sp>
        <p:nvSpPr>
          <p:cNvPr id="16" name="Rectangle 15"/>
          <p:cNvSpPr/>
          <p:nvPr/>
        </p:nvSpPr>
        <p:spPr>
          <a:xfrm>
            <a:off x="6082665" y="6614409"/>
            <a:ext cx="2082621" cy="246221"/>
          </a:xfrm>
          <a:prstGeom prst="rect">
            <a:avLst/>
          </a:prstGeom>
        </p:spPr>
        <p:txBody>
          <a:bodyPr wrap="none">
            <a:spAutoFit/>
          </a:bodyPr>
          <a:lstStyle/>
          <a:p>
            <a:r>
              <a:rPr lang="en-US" sz="1000" dirty="0">
                <a:latin typeface="Times New Roman" pitchFamily="18" charset="0"/>
                <a:cs typeface="Times New Roman" pitchFamily="18" charset="0"/>
              </a:rPr>
              <a:t>Nature Materials 7, 105 - 114 (2008)</a:t>
            </a:r>
          </a:p>
        </p:txBody>
      </p:sp>
      <p:pic>
        <p:nvPicPr>
          <p:cNvPr id="19" name="Picture 2" descr="G:\Colloquium-Slides\zintal-phase\nmat1154-f1.jpg"/>
          <p:cNvPicPr>
            <a:picLocks noChangeAspect="1" noChangeArrowheads="1"/>
          </p:cNvPicPr>
          <p:nvPr/>
        </p:nvPicPr>
        <p:blipFill rotWithShape="1">
          <a:blip r:embed="rId4">
            <a:extLst>
              <a:ext uri="{28A0092B-C50C-407E-A947-70E740481C1C}">
                <a14:useLocalDpi xmlns:a14="http://schemas.microsoft.com/office/drawing/2010/main" val="0"/>
              </a:ext>
            </a:extLst>
          </a:blip>
          <a:srcRect t="7196" r="50000"/>
          <a:stretch/>
        </p:blipFill>
        <p:spPr bwMode="auto">
          <a:xfrm>
            <a:off x="4901214" y="1219058"/>
            <a:ext cx="4179134" cy="274395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206861" y="4113731"/>
            <a:ext cx="2082621" cy="246221"/>
          </a:xfrm>
          <a:prstGeom prst="rect">
            <a:avLst/>
          </a:prstGeom>
        </p:spPr>
        <p:txBody>
          <a:bodyPr wrap="none">
            <a:spAutoFit/>
          </a:bodyPr>
          <a:lstStyle/>
          <a:p>
            <a:r>
              <a:rPr lang="en-US" sz="1000" dirty="0">
                <a:latin typeface="Times New Roman" pitchFamily="18" charset="0"/>
                <a:cs typeface="Times New Roman" pitchFamily="18" charset="0"/>
              </a:rPr>
              <a:t>Nature Materials 7, 105 - 114 (2008)</a:t>
            </a:r>
          </a:p>
        </p:txBody>
      </p:sp>
      <p:sp>
        <p:nvSpPr>
          <p:cNvPr id="21" name="TextBox 20"/>
          <p:cNvSpPr txBox="1"/>
          <p:nvPr/>
        </p:nvSpPr>
        <p:spPr>
          <a:xfrm>
            <a:off x="778346" y="5809695"/>
            <a:ext cx="4045239" cy="400110"/>
          </a:xfrm>
          <a:prstGeom prst="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solidFill>
                  <a:srgbClr val="C00000"/>
                </a:solidFill>
                <a:latin typeface="Times New Roman" pitchFamily="18" charset="0"/>
                <a:cs typeface="Times New Roman" pitchFamily="18" charset="0"/>
              </a:rPr>
              <a:t>Phonon glass &amp; electron </a:t>
            </a:r>
            <a:r>
              <a:rPr lang="en-US" sz="2000" dirty="0">
                <a:solidFill>
                  <a:srgbClr val="C00000"/>
                </a:solidFill>
                <a:latin typeface="Times New Roman" pitchFamily="18" charset="0"/>
                <a:cs typeface="Times New Roman" pitchFamily="18" charset="0"/>
              </a:rPr>
              <a:t>c</a:t>
            </a:r>
            <a:r>
              <a:rPr lang="en-US" sz="2000" dirty="0" smtClean="0">
                <a:solidFill>
                  <a:srgbClr val="C00000"/>
                </a:solidFill>
                <a:latin typeface="Times New Roman" pitchFamily="18" charset="0"/>
                <a:cs typeface="Times New Roman" pitchFamily="18" charset="0"/>
              </a:rPr>
              <a:t>rystal</a:t>
            </a:r>
            <a:endParaRPr lang="en-US" sz="2000" dirty="0">
              <a:solidFill>
                <a:srgbClr val="C00000"/>
              </a:solidFill>
              <a:latin typeface="Times New Roman" pitchFamily="18" charset="0"/>
              <a:cs typeface="Times New Roman" pitchFamily="18" charset="0"/>
            </a:endParaRPr>
          </a:p>
        </p:txBody>
      </p:sp>
      <p:grpSp>
        <p:nvGrpSpPr>
          <p:cNvPr id="6" name="Group 5"/>
          <p:cNvGrpSpPr/>
          <p:nvPr/>
        </p:nvGrpSpPr>
        <p:grpSpPr>
          <a:xfrm>
            <a:off x="5223684" y="4835395"/>
            <a:ext cx="3767916" cy="1604472"/>
            <a:chOff x="5223684" y="4835395"/>
            <a:chExt cx="3767916" cy="1604472"/>
          </a:xfrm>
        </p:grpSpPr>
        <p:pic>
          <p:nvPicPr>
            <p:cNvPr id="5" name="Picture 2" descr="Unfortunately we are unable to provide accessible alternative text for this. If you require assistance to access this image, or to obtain a text description, please contact npg@nature.com"/>
            <p:cNvPicPr>
              <a:picLocks noChangeAspect="1" noChangeArrowheads="1"/>
            </p:cNvPicPr>
            <p:nvPr/>
          </p:nvPicPr>
          <p:blipFill rotWithShape="1">
            <a:blip r:embed="rId5">
              <a:extLst>
                <a:ext uri="{28A0092B-C50C-407E-A947-70E740481C1C}">
                  <a14:useLocalDpi xmlns:a14="http://schemas.microsoft.com/office/drawing/2010/main" val="0"/>
                </a:ext>
              </a:extLst>
            </a:blip>
            <a:srcRect t="53677"/>
            <a:stretch/>
          </p:blipFill>
          <p:spPr bwMode="auto">
            <a:xfrm>
              <a:off x="5257803" y="4860669"/>
              <a:ext cx="3733797" cy="15791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3684" y="4835395"/>
              <a:ext cx="204716" cy="276999"/>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7248171" y="5125991"/>
              <a:ext cx="204716" cy="276999"/>
            </a:xfrm>
            <a:prstGeom prst="rect">
              <a:avLst/>
            </a:prstGeom>
            <a:solidFill>
              <a:schemeClr val="bg1"/>
            </a:solidFill>
          </p:spPr>
          <p:txBody>
            <a:bodyPr wrap="square" rtlCol="0">
              <a:spAutoFit/>
            </a:bodyPr>
            <a:lstStyle/>
            <a:p>
              <a:endParaRPr lang="en-US" dirty="0"/>
            </a:p>
          </p:txBody>
        </p:sp>
      </p:grpSp>
      <p:sp>
        <p:nvSpPr>
          <p:cNvPr id="18" name="TextBox 17"/>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22" name="Picture 2" descr="G:\Colloquium-Slides\IISc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2686968"/>
      </p:ext>
    </p:extLst>
  </p:cSld>
  <p:clrMapOvr>
    <a:masterClrMapping/>
  </p:clrMapOvr>
  <mc:AlternateContent xmlns:mc="http://schemas.openxmlformats.org/markup-compatibility/2006" xmlns:p14="http://schemas.microsoft.com/office/powerpoint/2010/main">
    <mc:Choice Requires="p14">
      <p:transition spd="slow" p14:dur="2000" advTm="716"/>
    </mc:Choice>
    <mc:Fallback xmlns="">
      <p:transition spd="slow" advTm="7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6200" y="168166"/>
            <a:ext cx="9448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Electronic structure of Cd based </a:t>
            </a:r>
            <a:r>
              <a:rPr lang="en-US" sz="3200" dirty="0" err="1" smtClean="0">
                <a:solidFill>
                  <a:srgbClr val="C00000"/>
                </a:solidFill>
                <a:latin typeface="Times New Roman" pitchFamily="18" charset="0"/>
                <a:cs typeface="Times New Roman" pitchFamily="18" charset="0"/>
              </a:rPr>
              <a:t>Zintl</a:t>
            </a:r>
            <a:r>
              <a:rPr lang="en-US" sz="3200" dirty="0" smtClean="0">
                <a:solidFill>
                  <a:srgbClr val="C00000"/>
                </a:solidFill>
                <a:latin typeface="Times New Roman" pitchFamily="18" charset="0"/>
                <a:cs typeface="Times New Roman" pitchFamily="18" charset="0"/>
              </a:rPr>
              <a:t> compounds</a:t>
            </a:r>
            <a:endParaRPr lang="en-US" sz="3200" dirty="0">
              <a:solidFill>
                <a:srgbClr val="C00000"/>
              </a:solidFill>
              <a:latin typeface="Times New Roman" pitchFamily="18" charset="0"/>
              <a:cs typeface="Times New Roman" pitchFamily="18" charset="0"/>
            </a:endParaRPr>
          </a:p>
        </p:txBody>
      </p:sp>
      <p:sp>
        <p:nvSpPr>
          <p:cNvPr id="13" name="Rectangle 12"/>
          <p:cNvSpPr/>
          <p:nvPr/>
        </p:nvSpPr>
        <p:spPr>
          <a:xfrm>
            <a:off x="19721" y="5728425"/>
            <a:ext cx="9065909" cy="498663"/>
          </a:xfrm>
          <a:prstGeom prst="rect">
            <a:avLst/>
          </a:prstGeom>
          <a:noFill/>
        </p:spPr>
        <p:txBody>
          <a:bodyPr wrap="square">
            <a:spAutoFit/>
          </a:bodyPr>
          <a:lstStyle/>
          <a:p>
            <a:pPr marL="285750" indent="-285750" eaLnBrk="1" hangingPunct="1">
              <a:lnSpc>
                <a:spcPct val="150000"/>
              </a:lnSpc>
              <a:buClr>
                <a:srgbClr val="C00000"/>
              </a:buClr>
              <a:buBlip>
                <a:blip r:embed="rId4"/>
              </a:buBlip>
              <a:defRPr/>
            </a:pPr>
            <a:r>
              <a:rPr lang="en-US" sz="2000" dirty="0">
                <a:latin typeface="Times New Roman" pitchFamily="18" charset="0"/>
                <a:cs typeface="Times New Roman" pitchFamily="18" charset="0"/>
              </a:rPr>
              <a:t>Moderate gap semiconductor</a:t>
            </a:r>
          </a:p>
        </p:txBody>
      </p:sp>
      <p:sp>
        <p:nvSpPr>
          <p:cNvPr id="15" name="Rectangle 14"/>
          <p:cNvSpPr/>
          <p:nvPr/>
        </p:nvSpPr>
        <p:spPr>
          <a:xfrm>
            <a:off x="21993" y="6222025"/>
            <a:ext cx="9065909" cy="498663"/>
          </a:xfrm>
          <a:prstGeom prst="rect">
            <a:avLst/>
          </a:prstGeom>
          <a:noFill/>
        </p:spPr>
        <p:txBody>
          <a:bodyPr wrap="square">
            <a:spAutoFit/>
          </a:bodyPr>
          <a:lstStyle/>
          <a:p>
            <a:pPr marL="285750" indent="-285750" eaLnBrk="1" hangingPunct="1">
              <a:lnSpc>
                <a:spcPct val="150000"/>
              </a:lnSpc>
              <a:buClr>
                <a:srgbClr val="C00000"/>
              </a:buClr>
              <a:buBlip>
                <a:blip r:embed="rId4"/>
              </a:buBlip>
              <a:defRPr/>
            </a:pPr>
            <a:r>
              <a:rPr lang="en-US" sz="2000" dirty="0" smtClean="0">
                <a:latin typeface="Times New Roman" pitchFamily="18" charset="0"/>
                <a:cs typeface="Times New Roman" pitchFamily="18" charset="0"/>
              </a:rPr>
              <a:t>Band structure exhibits mixed features</a:t>
            </a:r>
            <a:endParaRPr lang="en-US" sz="2000" dirty="0">
              <a:latin typeface="Times New Roman" pitchFamily="18" charset="0"/>
              <a:cs typeface="Times New Roman" pitchFamily="18" charset="0"/>
            </a:endParaRPr>
          </a:p>
        </p:txBody>
      </p:sp>
      <p:sp>
        <p:nvSpPr>
          <p:cNvPr id="17" name="Rectangle 16"/>
          <p:cNvSpPr/>
          <p:nvPr/>
        </p:nvSpPr>
        <p:spPr>
          <a:xfrm>
            <a:off x="83713" y="6075550"/>
            <a:ext cx="9065909" cy="498663"/>
          </a:xfrm>
          <a:prstGeom prst="rect">
            <a:avLst/>
          </a:prstGeom>
          <a:noFill/>
        </p:spPr>
        <p:txBody>
          <a:bodyPr wrap="square">
            <a:spAutoFit/>
          </a:bodyPr>
          <a:lstStyle/>
          <a:p>
            <a:pPr marL="285750" indent="-285750" eaLnBrk="1" hangingPunct="1">
              <a:lnSpc>
                <a:spcPct val="150000"/>
              </a:lnSpc>
              <a:buClr>
                <a:srgbClr val="C00000"/>
              </a:buClr>
              <a:buBlip>
                <a:blip r:embed="rId4"/>
              </a:buBlip>
              <a:defRPr/>
            </a:pPr>
            <a:r>
              <a:rPr lang="en-US" sz="2000" dirty="0">
                <a:latin typeface="Times New Roman" pitchFamily="18" charset="0"/>
                <a:cs typeface="Times New Roman" pitchFamily="18" charset="0"/>
              </a:rPr>
              <a:t>Suggests significant anisotropy in electrical conductivity</a:t>
            </a:r>
          </a:p>
        </p:txBody>
      </p:sp>
      <p:pic>
        <p:nvPicPr>
          <p:cNvPr id="514051" name="Picture 3" descr="G:\Colloquium-Slides\zintal-phase\zintl-band-no-colo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82" y="1253185"/>
            <a:ext cx="4433380" cy="43296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805117" y="1176354"/>
            <a:ext cx="4267667" cy="4213157"/>
            <a:chOff x="4773585" y="1113290"/>
            <a:chExt cx="4267667" cy="4213157"/>
          </a:xfrm>
        </p:grpSpPr>
        <p:pic>
          <p:nvPicPr>
            <p:cNvPr id="496642" name="Picture 2" descr="G:\Colloquium-Slides\zintal-phase\Screenshot from 2015-07-02 14:55:1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4502" y="3668875"/>
              <a:ext cx="1936750" cy="1148609"/>
            </a:xfrm>
            <a:prstGeom prst="rect">
              <a:avLst/>
            </a:prstGeom>
            <a:noFill/>
            <a:extLst>
              <a:ext uri="{909E8E84-426E-40DD-AFC4-6F175D3DCCD1}">
                <a14:hiddenFill xmlns:a14="http://schemas.microsoft.com/office/drawing/2010/main">
                  <a:solidFill>
                    <a:srgbClr val="FFFFFF"/>
                  </a:solidFill>
                </a14:hiddenFill>
              </a:ext>
            </a:extLst>
          </p:spPr>
        </p:pic>
        <p:pic>
          <p:nvPicPr>
            <p:cNvPr id="496643" name="Picture 3" descr="G:\Colloquium-Slides\zintal-phase\Screenshot from 2015-07-02 14:55: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447" y="3687224"/>
              <a:ext cx="2012950" cy="1193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46307" y="4864782"/>
              <a:ext cx="1403130" cy="461665"/>
            </a:xfrm>
            <a:prstGeom prst="rect">
              <a:avLst/>
            </a:prstGeom>
            <a:noFill/>
          </p:spPr>
          <p:txBody>
            <a:bodyPr wrap="square" rtlCol="0">
              <a:spAutoFit/>
            </a:bodyPr>
            <a:lstStyle/>
            <a:p>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aCd</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Sb</a:t>
              </a:r>
              <a:r>
                <a:rPr lang="en-US" sz="2400" baseline="-25000" dirty="0" smtClean="0">
                  <a:latin typeface="Times New Roman" pitchFamily="18" charset="0"/>
                  <a:cs typeface="Times New Roman" pitchFamily="18" charset="0"/>
                </a:rPr>
                <a:t>2</a:t>
              </a:r>
              <a:endParaRPr lang="en-US" sz="2400" baseline="-25000" dirty="0">
                <a:latin typeface="Times New Roman" pitchFamily="18" charset="0"/>
                <a:cs typeface="Times New Roman" pitchFamily="18" charset="0"/>
              </a:endParaRPr>
            </a:p>
          </p:txBody>
        </p:sp>
        <p:pic>
          <p:nvPicPr>
            <p:cNvPr id="508932" name="Picture 4" descr="G:\Colloquium-Slides\Screenshot from 2015-07-08 11:42:0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6553" y="1622253"/>
              <a:ext cx="2059458" cy="1438799"/>
            </a:xfrm>
            <a:prstGeom prst="rect">
              <a:avLst/>
            </a:prstGeom>
            <a:noFill/>
            <a:extLst>
              <a:ext uri="{909E8E84-426E-40DD-AFC4-6F175D3DCCD1}">
                <a14:hiddenFill xmlns:a14="http://schemas.microsoft.com/office/drawing/2010/main">
                  <a:solidFill>
                    <a:srgbClr val="FFFFFF"/>
                  </a:solidFill>
                </a14:hiddenFill>
              </a:ext>
            </a:extLst>
          </p:spPr>
        </p:pic>
        <p:pic>
          <p:nvPicPr>
            <p:cNvPr id="508933" name="Picture 5" descr="G:\Colloquium-Slides\Screenshot from 2015-07-08 11:42:1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3585" y="1622253"/>
              <a:ext cx="2053432" cy="14387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78297" y="3008096"/>
              <a:ext cx="1114171"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CdSb</a:t>
              </a:r>
              <a:endParaRPr lang="en-US" sz="2400" baseline="-25000" dirty="0">
                <a:latin typeface="Times New Roman" pitchFamily="18" charset="0"/>
                <a:cs typeface="Times New Roman" pitchFamily="18" charset="0"/>
              </a:endParaRPr>
            </a:p>
          </p:txBody>
        </p:sp>
        <p:sp>
          <p:nvSpPr>
            <p:cNvPr id="16" name="TextBox 15"/>
            <p:cNvSpPr txBox="1"/>
            <p:nvPr/>
          </p:nvSpPr>
          <p:spPr>
            <a:xfrm>
              <a:off x="7570607" y="1118954"/>
              <a:ext cx="90366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CBM</a:t>
              </a:r>
              <a:endParaRPr lang="en-US" sz="2400" baseline="-25000" dirty="0">
                <a:latin typeface="Times New Roman" pitchFamily="18" charset="0"/>
                <a:cs typeface="Times New Roman" pitchFamily="18" charset="0"/>
              </a:endParaRPr>
            </a:p>
          </p:txBody>
        </p:sp>
        <p:sp>
          <p:nvSpPr>
            <p:cNvPr id="18" name="TextBox 17"/>
            <p:cNvSpPr txBox="1"/>
            <p:nvPr/>
          </p:nvSpPr>
          <p:spPr>
            <a:xfrm>
              <a:off x="5449438" y="1113290"/>
              <a:ext cx="903664" cy="461665"/>
            </a:xfrm>
            <a:prstGeom prst="rect">
              <a:avLst/>
            </a:prstGeom>
            <a:noFill/>
          </p:spPr>
          <p:txBody>
            <a:bodyPr wrap="square" rtlCol="0">
              <a:spAutoFit/>
            </a:bodyPr>
            <a:lstStyle/>
            <a:p>
              <a:r>
                <a:rPr lang="en-US" sz="2400" dirty="0">
                  <a:latin typeface="Times New Roman" pitchFamily="18" charset="0"/>
                  <a:cs typeface="Times New Roman" pitchFamily="18" charset="0"/>
                </a:rPr>
                <a:t>V</a:t>
              </a:r>
              <a:r>
                <a:rPr lang="en-US" sz="2400" dirty="0" smtClean="0">
                  <a:latin typeface="Times New Roman" pitchFamily="18" charset="0"/>
                  <a:cs typeface="Times New Roman" pitchFamily="18" charset="0"/>
                </a:rPr>
                <a:t>BM</a:t>
              </a:r>
              <a:endParaRPr lang="en-US" sz="2400" baseline="-25000" dirty="0">
                <a:latin typeface="Times New Roman" pitchFamily="18" charset="0"/>
                <a:cs typeface="Times New Roman" pitchFamily="18" charset="0"/>
              </a:endParaRPr>
            </a:p>
          </p:txBody>
        </p:sp>
      </p:grpSp>
      <p:pic>
        <p:nvPicPr>
          <p:cNvPr id="514052" name="Picture 4" descr="G:\Colloquium-Slides\zintal-phase\zintl-band-colure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72" y="1264174"/>
            <a:ext cx="4433380" cy="43296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333102695"/>
              </p:ext>
            </p:extLst>
          </p:nvPr>
        </p:nvGraphicFramePr>
        <p:xfrm>
          <a:off x="114013" y="2583326"/>
          <a:ext cx="4590850" cy="1673364"/>
        </p:xfrm>
        <a:graphic>
          <a:graphicData uri="http://schemas.openxmlformats.org/drawingml/2006/table">
            <a:tbl>
              <a:tblPr firstRow="1" bandRow="1">
                <a:tableStyleId>{073A0DAA-6AF3-43AB-8588-CEC1D06C72B9}</a:tableStyleId>
              </a:tblPr>
              <a:tblGrid>
                <a:gridCol w="1083599"/>
                <a:gridCol w="752742"/>
                <a:gridCol w="918170"/>
                <a:gridCol w="1036107"/>
                <a:gridCol w="800232"/>
              </a:tblGrid>
              <a:tr h="276984">
                <a:tc>
                  <a:txBody>
                    <a:bodyPr/>
                    <a:lstStyle/>
                    <a:p>
                      <a:pPr algn="ctr"/>
                      <a:r>
                        <a:rPr lang="en-US" sz="1300" dirty="0" smtClean="0"/>
                        <a:t>System</a:t>
                      </a:r>
                      <a:endParaRPr lang="en-US" sz="1300" dirty="0">
                        <a:latin typeface="Times New Roman" pitchFamily="18" charset="0"/>
                        <a:cs typeface="Times New Roman" pitchFamily="18" charset="0"/>
                      </a:endParaRPr>
                    </a:p>
                  </a:txBody>
                  <a:tcPr marL="68863" marR="68863" marT="34431" marB="34431"/>
                </a:tc>
                <a:tc gridSpan="4">
                  <a:txBody>
                    <a:bodyPr/>
                    <a:lstStyle/>
                    <a:p>
                      <a:pPr algn="ctr"/>
                      <a:r>
                        <a:rPr lang="en-US" sz="1300" dirty="0" smtClean="0"/>
                        <a:t>Band</a:t>
                      </a:r>
                      <a:r>
                        <a:rPr lang="en-US" sz="1300" baseline="0" dirty="0" smtClean="0"/>
                        <a:t> gap (</a:t>
                      </a:r>
                      <a:r>
                        <a:rPr lang="en-US" sz="1300" baseline="0" dirty="0" err="1" smtClean="0"/>
                        <a:t>eV</a:t>
                      </a:r>
                      <a:r>
                        <a:rPr lang="en-US" sz="1300" baseline="0" dirty="0" smtClean="0"/>
                        <a:t>)</a:t>
                      </a:r>
                      <a:endParaRPr lang="en-US" sz="1300" dirty="0">
                        <a:latin typeface="Times New Roman" pitchFamily="18" charset="0"/>
                        <a:cs typeface="Times New Roman" pitchFamily="18" charset="0"/>
                      </a:endParaRPr>
                    </a:p>
                  </a:txBody>
                  <a:tcPr marL="68863" marR="68863" marT="34431" marB="34431"/>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79276">
                <a:tc>
                  <a:txBody>
                    <a:bodyPr/>
                    <a:lstStyle/>
                    <a:p>
                      <a:pPr algn="ct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solidFill>
                            <a:schemeClr val="bg1"/>
                          </a:solidFill>
                        </a:rPr>
                        <a:t>PBE</a:t>
                      </a:r>
                      <a:endParaRPr lang="en-US" sz="1300" dirty="0">
                        <a:solidFill>
                          <a:schemeClr val="bg1"/>
                        </a:solidFill>
                        <a:latin typeface="Times New Roman" pitchFamily="18" charset="0"/>
                        <a:cs typeface="Times New Roman" pitchFamily="18" charset="0"/>
                      </a:endParaRPr>
                    </a:p>
                  </a:txBody>
                  <a:tcPr marL="68863" marR="68863" marT="34431" marB="34431">
                    <a:solidFill>
                      <a:schemeClr val="tx1"/>
                    </a:solidFill>
                  </a:tcPr>
                </a:tc>
                <a:tc>
                  <a:txBody>
                    <a:bodyPr/>
                    <a:lstStyle/>
                    <a:p>
                      <a:pPr algn="ctr"/>
                      <a:r>
                        <a:rPr lang="en-US" sz="1300" dirty="0" smtClean="0">
                          <a:solidFill>
                            <a:schemeClr val="bg1"/>
                          </a:solidFill>
                        </a:rPr>
                        <a:t>MBJ</a:t>
                      </a:r>
                      <a:endParaRPr lang="en-US" sz="1300" dirty="0">
                        <a:solidFill>
                          <a:schemeClr val="bg1"/>
                        </a:solidFill>
                        <a:latin typeface="Times New Roman" pitchFamily="18" charset="0"/>
                        <a:cs typeface="Times New Roman" pitchFamily="18" charset="0"/>
                      </a:endParaRPr>
                    </a:p>
                  </a:txBody>
                  <a:tcPr marL="68863" marR="68863" marT="34431" marB="34431">
                    <a:solidFill>
                      <a:schemeClr val="tx1"/>
                    </a:solidFill>
                  </a:tcPr>
                </a:tc>
                <a:tc>
                  <a:txBody>
                    <a:bodyPr/>
                    <a:lstStyle/>
                    <a:p>
                      <a:pPr algn="ctr"/>
                      <a:r>
                        <a:rPr lang="en-US" sz="1300" dirty="0" smtClean="0">
                          <a:solidFill>
                            <a:schemeClr val="bg1"/>
                          </a:solidFill>
                        </a:rPr>
                        <a:t>MBJ+SOC</a:t>
                      </a:r>
                      <a:endParaRPr lang="en-US" sz="1300" dirty="0">
                        <a:solidFill>
                          <a:schemeClr val="bg1"/>
                        </a:solidFill>
                        <a:latin typeface="Times New Roman" pitchFamily="18" charset="0"/>
                        <a:cs typeface="Times New Roman" pitchFamily="18" charset="0"/>
                      </a:endParaRPr>
                    </a:p>
                  </a:txBody>
                  <a:tcPr marL="68863" marR="68863" marT="34431" marB="34431">
                    <a:solidFill>
                      <a:schemeClr val="tx1"/>
                    </a:solidFill>
                  </a:tcPr>
                </a:tc>
                <a:tc>
                  <a:txBody>
                    <a:bodyPr/>
                    <a:lstStyle/>
                    <a:p>
                      <a:pPr algn="ctr"/>
                      <a:r>
                        <a:rPr lang="en-US" sz="1300" dirty="0" err="1" smtClean="0">
                          <a:solidFill>
                            <a:schemeClr val="bg1"/>
                          </a:solidFill>
                        </a:rPr>
                        <a:t>Exp</a:t>
                      </a:r>
                      <a:endParaRPr lang="en-US" sz="1300" dirty="0">
                        <a:solidFill>
                          <a:schemeClr val="bg1"/>
                        </a:solidFill>
                        <a:latin typeface="Times New Roman" pitchFamily="18" charset="0"/>
                        <a:cs typeface="Times New Roman" pitchFamily="18" charset="0"/>
                      </a:endParaRPr>
                    </a:p>
                  </a:txBody>
                  <a:tcPr marL="68863" marR="68863" marT="34431" marB="34431">
                    <a:solidFill>
                      <a:schemeClr val="tx1"/>
                    </a:solidFill>
                  </a:tcPr>
                </a:tc>
              </a:tr>
              <a:tr h="279276">
                <a:tc>
                  <a:txBody>
                    <a:bodyPr/>
                    <a:lstStyle/>
                    <a:p>
                      <a:pPr algn="ctr"/>
                      <a:r>
                        <a:rPr lang="en-US" sz="1300" dirty="0" err="1" smtClean="0"/>
                        <a:t>CdSb</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0.13</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0.49</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0.54</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0.51</a:t>
                      </a:r>
                      <a:endParaRPr lang="en-US" sz="1300" dirty="0">
                        <a:latin typeface="Times New Roman" pitchFamily="18" charset="0"/>
                        <a:cs typeface="Times New Roman" pitchFamily="18" charset="0"/>
                      </a:endParaRPr>
                    </a:p>
                  </a:txBody>
                  <a:tcPr marL="68863" marR="68863" marT="34431" marB="34431"/>
                </a:tc>
              </a:tr>
              <a:tr h="279276">
                <a:tc>
                  <a:txBody>
                    <a:bodyPr/>
                    <a:lstStyle/>
                    <a:p>
                      <a:pPr algn="ctr"/>
                      <a:r>
                        <a:rPr lang="en-US" sz="1300" dirty="0" smtClean="0"/>
                        <a:t>CaCd</a:t>
                      </a:r>
                      <a:r>
                        <a:rPr lang="en-US" sz="1300" baseline="-25000" dirty="0" smtClean="0"/>
                        <a:t>2</a:t>
                      </a:r>
                      <a:r>
                        <a:rPr lang="en-US" sz="1300" dirty="0" smtClean="0"/>
                        <a:t>Sb</a:t>
                      </a:r>
                      <a:r>
                        <a:rPr lang="en-US" sz="1300" baseline="-25000" dirty="0" smtClean="0"/>
                        <a:t>2</a:t>
                      </a:r>
                      <a:endParaRPr lang="en-US" sz="1300" baseline="-25000" dirty="0">
                        <a:latin typeface="Times New Roman" pitchFamily="18" charset="0"/>
                        <a:cs typeface="Times New Roman" pitchFamily="18" charset="0"/>
                      </a:endParaRPr>
                    </a:p>
                  </a:txBody>
                  <a:tcPr marL="68863" marR="68863" marT="34431" marB="34431"/>
                </a:tc>
                <a:tc>
                  <a:txBody>
                    <a:bodyPr/>
                    <a:lstStyle/>
                    <a:p>
                      <a:pPr algn="ctr"/>
                      <a:r>
                        <a:rPr lang="en-US" sz="1300" dirty="0" smtClean="0"/>
                        <a:t>0.24</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0.83</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0.62</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0.63</a:t>
                      </a:r>
                      <a:endParaRPr lang="en-US" sz="1300" dirty="0">
                        <a:latin typeface="Times New Roman" pitchFamily="18" charset="0"/>
                        <a:cs typeface="Times New Roman" pitchFamily="18" charset="0"/>
                      </a:endParaRPr>
                    </a:p>
                  </a:txBody>
                  <a:tcPr marL="68863" marR="68863" marT="34431" marB="34431"/>
                </a:tc>
              </a:tr>
              <a:tr h="279276">
                <a:tc>
                  <a:txBody>
                    <a:bodyPr/>
                    <a:lstStyle/>
                    <a:p>
                      <a:pPr algn="ctr"/>
                      <a:r>
                        <a:rPr lang="en-US" sz="1300" dirty="0" smtClean="0"/>
                        <a:t>SrCd</a:t>
                      </a:r>
                      <a:r>
                        <a:rPr lang="en-US" sz="1300" baseline="-25000" dirty="0" smtClean="0"/>
                        <a:t>2</a:t>
                      </a:r>
                      <a:r>
                        <a:rPr lang="en-US" sz="1300" dirty="0" smtClean="0"/>
                        <a:t>Sb</a:t>
                      </a:r>
                      <a:r>
                        <a:rPr lang="en-US" sz="1300" baseline="-25000" dirty="0" smtClean="0"/>
                        <a:t>2</a:t>
                      </a:r>
                      <a:endParaRPr lang="en-US" sz="1300" baseline="-25000" dirty="0">
                        <a:latin typeface="Times New Roman" pitchFamily="18" charset="0"/>
                        <a:cs typeface="Times New Roman" pitchFamily="18" charset="0"/>
                      </a:endParaRPr>
                    </a:p>
                  </a:txBody>
                  <a:tcPr marL="68863" marR="68863" marT="34431" marB="34431"/>
                </a:tc>
                <a:tc>
                  <a:txBody>
                    <a:bodyPr/>
                    <a:lstStyle/>
                    <a:p>
                      <a:pPr algn="ctr"/>
                      <a:r>
                        <a:rPr lang="en-US" sz="1300" dirty="0" smtClean="0"/>
                        <a:t>Metal</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0.67</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0.46</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x</a:t>
                      </a:r>
                      <a:endParaRPr lang="en-US" sz="1300" dirty="0">
                        <a:latin typeface="Times New Roman" pitchFamily="18" charset="0"/>
                        <a:cs typeface="Times New Roman" pitchFamily="18" charset="0"/>
                      </a:endParaRPr>
                    </a:p>
                  </a:txBody>
                  <a:tcPr marL="68863" marR="68863" marT="34431" marB="34431"/>
                </a:tc>
              </a:tr>
              <a:tr h="279276">
                <a:tc>
                  <a:txBody>
                    <a:bodyPr/>
                    <a:lstStyle/>
                    <a:p>
                      <a:pPr algn="ctr"/>
                      <a:r>
                        <a:rPr lang="en-US" sz="1300" dirty="0" smtClean="0"/>
                        <a:t>BaCd</a:t>
                      </a:r>
                      <a:r>
                        <a:rPr lang="en-US" sz="1300" baseline="-25000" dirty="0" smtClean="0"/>
                        <a:t>2</a:t>
                      </a:r>
                      <a:r>
                        <a:rPr lang="en-US" sz="1300" dirty="0" smtClean="0"/>
                        <a:t>Sb</a:t>
                      </a:r>
                      <a:r>
                        <a:rPr lang="en-US" sz="1300" baseline="-25000" dirty="0" smtClean="0"/>
                        <a:t>2</a:t>
                      </a:r>
                      <a:endParaRPr lang="en-US" sz="1300" baseline="-25000" dirty="0">
                        <a:latin typeface="Times New Roman" pitchFamily="18" charset="0"/>
                        <a:cs typeface="Times New Roman" pitchFamily="18" charset="0"/>
                      </a:endParaRPr>
                    </a:p>
                  </a:txBody>
                  <a:tcPr marL="68863" marR="68863" marT="34431" marB="34431"/>
                </a:tc>
                <a:tc>
                  <a:txBody>
                    <a:bodyPr/>
                    <a:lstStyle/>
                    <a:p>
                      <a:pPr algn="ctr"/>
                      <a:r>
                        <a:rPr lang="en-US" sz="1300" dirty="0" smtClean="0"/>
                        <a:t>Metal</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0.57</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0.37</a:t>
                      </a:r>
                      <a:endParaRPr lang="en-US" sz="1300" dirty="0">
                        <a:latin typeface="Times New Roman" pitchFamily="18" charset="0"/>
                        <a:cs typeface="Times New Roman" pitchFamily="18" charset="0"/>
                      </a:endParaRPr>
                    </a:p>
                  </a:txBody>
                  <a:tcPr marL="68863" marR="68863" marT="34431" marB="34431"/>
                </a:tc>
                <a:tc>
                  <a:txBody>
                    <a:bodyPr/>
                    <a:lstStyle/>
                    <a:p>
                      <a:pPr algn="ctr"/>
                      <a:r>
                        <a:rPr lang="en-US" sz="1300" dirty="0" smtClean="0"/>
                        <a:t>x</a:t>
                      </a:r>
                      <a:endParaRPr lang="en-US" sz="1300" dirty="0">
                        <a:latin typeface="Times New Roman" pitchFamily="18" charset="0"/>
                        <a:cs typeface="Times New Roman" pitchFamily="18" charset="0"/>
                      </a:endParaRPr>
                    </a:p>
                  </a:txBody>
                  <a:tcPr marL="68863" marR="68863" marT="34431" marB="34431"/>
                </a:tc>
              </a:tr>
            </a:tbl>
          </a:graphicData>
        </a:graphic>
      </p:graphicFrame>
      <p:sp>
        <p:nvSpPr>
          <p:cNvPr id="20" name="TextBox 19"/>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21" name="Picture 2" descr="G:\Colloquium-Slides\IISc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184458" y="6608975"/>
            <a:ext cx="1963999" cy="215444"/>
          </a:xfrm>
          <a:prstGeom prst="rect">
            <a:avLst/>
          </a:prstGeom>
        </p:spPr>
        <p:txBody>
          <a:bodyPr wrap="none">
            <a:spAutoFit/>
          </a:bodyPr>
          <a:lstStyle/>
          <a:p>
            <a:r>
              <a:rPr lang="en-US" sz="800" dirty="0">
                <a:solidFill>
                  <a:srgbClr val="C00000"/>
                </a:solidFill>
                <a:latin typeface="Times New Roman" pitchFamily="18" charset="0"/>
                <a:cs typeface="Times New Roman" pitchFamily="18" charset="0"/>
              </a:rPr>
              <a:t>Phys. Chem. Chem. Phys.17, 16917 (2015)</a:t>
            </a:r>
          </a:p>
        </p:txBody>
      </p:sp>
    </p:spTree>
    <p:custDataLst>
      <p:tags r:id="rId1"/>
    </p:custDataLst>
    <p:extLst>
      <p:ext uri="{BB962C8B-B14F-4D97-AF65-F5344CB8AC3E}">
        <p14:creationId xmlns:p14="http://schemas.microsoft.com/office/powerpoint/2010/main" val="2979778698"/>
      </p:ext>
    </p:extLst>
  </p:cSld>
  <p:clrMapOvr>
    <a:masterClrMapping/>
  </p:clrMapOvr>
  <mc:AlternateContent xmlns:mc="http://schemas.openxmlformats.org/markup-compatibility/2006" xmlns:p14="http://schemas.microsoft.com/office/powerpoint/2010/main">
    <mc:Choice Requires="p14">
      <p:transition spd="slow" p14:dur="2000" advTm="8239"/>
    </mc:Choice>
    <mc:Fallback xmlns="">
      <p:transition spd="slow" advTm="82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1405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140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1405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76200" y="152400"/>
            <a:ext cx="9448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Transport properties </a:t>
            </a:r>
            <a:endParaRPr lang="en-US" sz="3200" dirty="0">
              <a:solidFill>
                <a:srgbClr val="C00000"/>
              </a:solidFill>
              <a:latin typeface="Times New Roman" pitchFamily="18" charset="0"/>
              <a:cs typeface="Times New Roman" pitchFamily="18" charset="0"/>
            </a:endParaRPr>
          </a:p>
        </p:txBody>
      </p:sp>
      <p:pic>
        <p:nvPicPr>
          <p:cNvPr id="6146" name="Picture 2" descr="G:\Colloquium-Slides\zintal-phase\figure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 y="1358478"/>
            <a:ext cx="4087945" cy="340283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Colloquium-Slides\zintal-phase\figur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4823" y="1405776"/>
            <a:ext cx="4913545" cy="34594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721" y="5372399"/>
            <a:ext cx="9065909" cy="553998"/>
          </a:xfrm>
          <a:prstGeom prst="rect">
            <a:avLst/>
          </a:prstGeom>
          <a:noFill/>
        </p:spPr>
        <p:txBody>
          <a:bodyPr wrap="square">
            <a:spAutoFit/>
          </a:bodyPr>
          <a:lstStyle/>
          <a:p>
            <a:pPr marL="285750" indent="-285750" eaLnBrk="1" hangingPunct="1">
              <a:lnSpc>
                <a:spcPct val="150000"/>
              </a:lnSpc>
              <a:buClr>
                <a:srgbClr val="C00000"/>
              </a:buClr>
              <a:buBlip>
                <a:blip r:embed="rId4"/>
              </a:buBlip>
              <a:defRPr/>
            </a:pPr>
            <a:r>
              <a:rPr lang="en-US" sz="2000" dirty="0">
                <a:latin typeface="Times New Roman" pitchFamily="18" charset="0"/>
                <a:cs typeface="Times New Roman" pitchFamily="18" charset="0"/>
              </a:rPr>
              <a:t>Huge anisotropy in </a:t>
            </a:r>
            <a:r>
              <a:rPr lang="en-US" sz="2000" dirty="0" smtClean="0">
                <a:latin typeface="Times New Roman" pitchFamily="18" charset="0"/>
                <a:cs typeface="Times New Roman" pitchFamily="18" charset="0"/>
              </a:rPr>
              <a:t>electrical </a:t>
            </a:r>
            <a:r>
              <a:rPr lang="en-US" sz="2000" dirty="0">
                <a:latin typeface="Times New Roman" pitchFamily="18" charset="0"/>
                <a:cs typeface="Times New Roman" pitchFamily="18" charset="0"/>
              </a:rPr>
              <a:t>conductivity</a:t>
            </a:r>
          </a:p>
        </p:txBody>
      </p:sp>
      <p:sp>
        <p:nvSpPr>
          <p:cNvPr id="9" name="Rectangle 8"/>
          <p:cNvSpPr/>
          <p:nvPr/>
        </p:nvSpPr>
        <p:spPr>
          <a:xfrm>
            <a:off x="21993" y="5893295"/>
            <a:ext cx="9065909" cy="553998"/>
          </a:xfrm>
          <a:prstGeom prst="rect">
            <a:avLst/>
          </a:prstGeom>
          <a:noFill/>
        </p:spPr>
        <p:txBody>
          <a:bodyPr wrap="square">
            <a:spAutoFit/>
          </a:bodyPr>
          <a:lstStyle/>
          <a:p>
            <a:pPr marL="285750" indent="-285750" eaLnBrk="1" hangingPunct="1">
              <a:lnSpc>
                <a:spcPct val="150000"/>
              </a:lnSpc>
              <a:buClr>
                <a:srgbClr val="C00000"/>
              </a:buClr>
              <a:buBlip>
                <a:blip r:embed="rId4"/>
              </a:buBlip>
              <a:defRPr/>
            </a:pPr>
            <a:r>
              <a:rPr lang="en-US" sz="2000" dirty="0">
                <a:latin typeface="Times New Roman" pitchFamily="18" charset="0"/>
                <a:cs typeface="Times New Roman" pitchFamily="18" charset="0"/>
              </a:rPr>
              <a:t>B</a:t>
            </a:r>
            <a:r>
              <a:rPr lang="en-US" sz="2000" dirty="0" smtClean="0">
                <a:latin typeface="Times New Roman" pitchFamily="18" charset="0"/>
                <a:cs typeface="Times New Roman" pitchFamily="18" charset="0"/>
              </a:rPr>
              <a:t>ipolar </a:t>
            </a:r>
            <a:r>
              <a:rPr lang="en-US" sz="2000" dirty="0">
                <a:latin typeface="Times New Roman" pitchFamily="18" charset="0"/>
                <a:cs typeface="Times New Roman" pitchFamily="18" charset="0"/>
              </a:rPr>
              <a:t>effect free </a:t>
            </a:r>
            <a:r>
              <a:rPr lang="en-US" sz="2000" dirty="0" smtClean="0">
                <a:latin typeface="Times New Roman" pitchFamily="18" charset="0"/>
                <a:cs typeface="Times New Roman" pitchFamily="18" charset="0"/>
              </a:rPr>
              <a:t>large thermopower </a:t>
            </a:r>
            <a:r>
              <a:rPr lang="en-US" sz="2000" dirty="0">
                <a:latin typeface="Times New Roman" pitchFamily="18" charset="0"/>
                <a:cs typeface="Times New Roman" pitchFamily="18" charset="0"/>
              </a:rPr>
              <a:t>at 5 × 10</a:t>
            </a:r>
            <a:r>
              <a:rPr lang="en-US" sz="2000" baseline="30000" dirty="0">
                <a:latin typeface="Times New Roman" pitchFamily="18" charset="0"/>
                <a:cs typeface="Times New Roman" pitchFamily="18" charset="0"/>
              </a:rPr>
              <a:t>18</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cm</a:t>
            </a:r>
            <a:r>
              <a:rPr lang="en-US" sz="2000" baseline="30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or higher carrier conc.</a:t>
            </a:r>
          </a:p>
        </p:txBody>
      </p:sp>
      <p:sp>
        <p:nvSpPr>
          <p:cNvPr id="8" name="TextBox 7"/>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0" name="Picture 2" descr="G:\Colloquium-Slides\IISc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184458" y="6608975"/>
            <a:ext cx="1963999" cy="215444"/>
          </a:xfrm>
          <a:prstGeom prst="rect">
            <a:avLst/>
          </a:prstGeom>
        </p:spPr>
        <p:txBody>
          <a:bodyPr wrap="none">
            <a:spAutoFit/>
          </a:bodyPr>
          <a:lstStyle/>
          <a:p>
            <a:r>
              <a:rPr lang="en-US" sz="800" dirty="0">
                <a:solidFill>
                  <a:srgbClr val="C00000"/>
                </a:solidFill>
                <a:latin typeface="Times New Roman" pitchFamily="18" charset="0"/>
                <a:cs typeface="Times New Roman" pitchFamily="18" charset="0"/>
              </a:rPr>
              <a:t>Phys. Chem. Chem. Phys.17, 16917 (2015)</a:t>
            </a:r>
          </a:p>
        </p:txBody>
      </p:sp>
    </p:spTree>
    <p:extLst>
      <p:ext uri="{BB962C8B-B14F-4D97-AF65-F5344CB8AC3E}">
        <p14:creationId xmlns:p14="http://schemas.microsoft.com/office/powerpoint/2010/main" val="3145779144"/>
      </p:ext>
    </p:extLst>
  </p:cSld>
  <p:clrMapOvr>
    <a:masterClrMapping/>
  </p:clrMapOvr>
  <mc:AlternateContent xmlns:mc="http://schemas.openxmlformats.org/markup-compatibility/2006" xmlns:p14="http://schemas.microsoft.com/office/powerpoint/2010/main">
    <mc:Choice Requires="p14">
      <p:transition spd="slow" p14:dur="2000" advTm="299"/>
    </mc:Choice>
    <mc:Fallback xmlns="">
      <p:transition spd="slow" advTm="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3" descr="G:\Colloquium-Slides\zintal-phase\fig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66" y="1137242"/>
            <a:ext cx="4648200" cy="4671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58" y="220724"/>
            <a:ext cx="8686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High power factor in Cd based </a:t>
            </a:r>
            <a:r>
              <a:rPr lang="en-US" sz="3200" dirty="0" err="1" smtClean="0">
                <a:solidFill>
                  <a:srgbClr val="C00000"/>
                </a:solidFill>
                <a:latin typeface="Times New Roman" pitchFamily="18" charset="0"/>
                <a:cs typeface="Times New Roman" pitchFamily="18" charset="0"/>
              </a:rPr>
              <a:t>Zintl</a:t>
            </a:r>
            <a:r>
              <a:rPr lang="en-US" sz="3200" dirty="0" smtClean="0">
                <a:solidFill>
                  <a:srgbClr val="C00000"/>
                </a:solidFill>
                <a:latin typeface="Times New Roman" pitchFamily="18" charset="0"/>
                <a:cs typeface="Times New Roman" pitchFamily="18" charset="0"/>
              </a:rPr>
              <a:t> compounds</a:t>
            </a:r>
            <a:endParaRPr lang="en-US" sz="3200" dirty="0">
              <a:solidFill>
                <a:srgbClr val="C00000"/>
              </a:solidFill>
              <a:latin typeface="Times New Roman" pitchFamily="18" charset="0"/>
              <a:cs typeface="Times New Roman" pitchFamily="18" charset="0"/>
            </a:endParaRPr>
          </a:p>
        </p:txBody>
      </p:sp>
      <p:grpSp>
        <p:nvGrpSpPr>
          <p:cNvPr id="4" name="Group 3"/>
          <p:cNvGrpSpPr/>
          <p:nvPr/>
        </p:nvGrpSpPr>
        <p:grpSpPr>
          <a:xfrm>
            <a:off x="4600902" y="1597580"/>
            <a:ext cx="4524956" cy="3253114"/>
            <a:chOff x="4587512" y="1912890"/>
            <a:chExt cx="4524956" cy="3253114"/>
          </a:xfrm>
        </p:grpSpPr>
        <p:pic>
          <p:nvPicPr>
            <p:cNvPr id="7172" name="Picture 4" descr="G:\Colloquium-Slides\zintal-phase\figure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512" y="1912890"/>
              <a:ext cx="4524956" cy="32531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06520" y="1956290"/>
              <a:ext cx="1214651" cy="369332"/>
            </a:xfrm>
            <a:prstGeom prst="rect">
              <a:avLst/>
            </a:prstGeom>
            <a:solidFill>
              <a:schemeClr val="bg1"/>
            </a:solidFill>
          </p:spPr>
          <p:txBody>
            <a:bodyPr wrap="square" rtlCol="0">
              <a:spAutoFit/>
            </a:bodyPr>
            <a:lstStyle/>
            <a:p>
              <a:r>
                <a:rPr lang="en-US" sz="1800" dirty="0" smtClean="0">
                  <a:latin typeface="Times New Roman" pitchFamily="18" charset="0"/>
                  <a:cs typeface="Times New Roman" pitchFamily="18" charset="0"/>
                </a:rPr>
                <a:t>T = 700 K</a:t>
              </a:r>
              <a:endParaRPr lang="en-US" sz="1800" dirty="0">
                <a:latin typeface="Times New Roman" pitchFamily="18" charset="0"/>
                <a:cs typeface="Times New Roman" pitchFamily="18" charset="0"/>
              </a:endParaRPr>
            </a:p>
          </p:txBody>
        </p:sp>
      </p:grpSp>
      <p:sp>
        <p:nvSpPr>
          <p:cNvPr id="10" name="Rectangle 9"/>
          <p:cNvSpPr/>
          <p:nvPr/>
        </p:nvSpPr>
        <p:spPr>
          <a:xfrm>
            <a:off x="44887" y="5869031"/>
            <a:ext cx="9065909" cy="960328"/>
          </a:xfrm>
          <a:prstGeom prst="rect">
            <a:avLst/>
          </a:prstGeom>
          <a:noFill/>
        </p:spPr>
        <p:txBody>
          <a:bodyPr wrap="square">
            <a:spAutoFit/>
          </a:bodyPr>
          <a:lstStyle/>
          <a:p>
            <a:pPr marL="285750" indent="-285750" eaLnBrk="1" hangingPunct="1">
              <a:lnSpc>
                <a:spcPct val="150000"/>
              </a:lnSpc>
              <a:buClr>
                <a:srgbClr val="C00000"/>
              </a:buClr>
              <a:buBlip>
                <a:blip r:embed="rId6"/>
              </a:buBlip>
              <a:defRPr/>
            </a:pPr>
            <a:r>
              <a:rPr lang="en-US" sz="2000" dirty="0">
                <a:latin typeface="Times New Roman" pitchFamily="18" charset="0"/>
                <a:cs typeface="Times New Roman" pitchFamily="18" charset="0"/>
              </a:rPr>
              <a:t>Large power factor resulting </a:t>
            </a:r>
            <a:r>
              <a:rPr lang="en-US" sz="2000" dirty="0" smtClean="0">
                <a:latin typeface="Times New Roman" pitchFamily="18" charset="0"/>
                <a:cs typeface="Times New Roman" pitchFamily="18" charset="0"/>
              </a:rPr>
              <a:t>from co-existing </a:t>
            </a:r>
            <a:r>
              <a:rPr lang="en-US" sz="2000" dirty="0">
                <a:latin typeface="Times New Roman" pitchFamily="18" charset="0"/>
                <a:cs typeface="Times New Roman" pitchFamily="18" charset="0"/>
              </a:rPr>
              <a:t>high thermopower and electrical conductivity</a:t>
            </a:r>
          </a:p>
        </p:txBody>
      </p:sp>
      <p:sp>
        <p:nvSpPr>
          <p:cNvPr id="9" name="TextBox 8"/>
          <p:cNvSpPr txBox="1"/>
          <p:nvPr/>
        </p:nvSpPr>
        <p:spPr>
          <a:xfrm>
            <a:off x="6278855" y="5037170"/>
            <a:ext cx="1896124"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800" dirty="0">
                <a:solidFill>
                  <a:srgbClr val="C00000"/>
                </a:solidFill>
                <a:latin typeface="Times New Roman" pitchFamily="18" charset="0"/>
                <a:cs typeface="Times New Roman" pitchFamily="18" charset="0"/>
              </a:rPr>
              <a:t>Electron crystal</a:t>
            </a:r>
          </a:p>
        </p:txBody>
      </p:sp>
      <p:sp>
        <p:nvSpPr>
          <p:cNvPr id="11" name="TextBox 10"/>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2" name="Picture 2" descr="G:\Colloquium-Slides\IISc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84458" y="6608975"/>
            <a:ext cx="1963999" cy="215444"/>
          </a:xfrm>
          <a:prstGeom prst="rect">
            <a:avLst/>
          </a:prstGeom>
        </p:spPr>
        <p:txBody>
          <a:bodyPr wrap="none">
            <a:spAutoFit/>
          </a:bodyPr>
          <a:lstStyle/>
          <a:p>
            <a:r>
              <a:rPr lang="en-US" sz="800" dirty="0">
                <a:solidFill>
                  <a:srgbClr val="C00000"/>
                </a:solidFill>
                <a:latin typeface="Times New Roman" pitchFamily="18" charset="0"/>
                <a:cs typeface="Times New Roman" pitchFamily="18" charset="0"/>
              </a:rPr>
              <a:t>Phys. Chem. Chem. Phys.17, 16917 (2015)</a:t>
            </a:r>
          </a:p>
        </p:txBody>
      </p:sp>
    </p:spTree>
    <p:custDataLst>
      <p:tags r:id="rId1"/>
    </p:custDataLst>
    <p:extLst>
      <p:ext uri="{BB962C8B-B14F-4D97-AF65-F5344CB8AC3E}">
        <p14:creationId xmlns:p14="http://schemas.microsoft.com/office/powerpoint/2010/main" val="2669512285"/>
      </p:ext>
    </p:extLst>
  </p:cSld>
  <p:clrMapOvr>
    <a:masterClrMapping/>
  </p:clrMapOvr>
  <mc:AlternateContent xmlns:mc="http://schemas.openxmlformats.org/markup-compatibility/2006" xmlns:p14="http://schemas.microsoft.com/office/powerpoint/2010/main">
    <mc:Choice Requires="p14">
      <p:transition spd="slow" p14:dur="2000" advTm="1866"/>
    </mc:Choice>
    <mc:Fallback xmlns="">
      <p:transition spd="slow" advTm="1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766" y="1184673"/>
            <a:ext cx="3889209" cy="3679030"/>
            <a:chOff x="26035" y="1224647"/>
            <a:chExt cx="3889209" cy="3679030"/>
          </a:xfrm>
        </p:grpSpPr>
        <p:pic>
          <p:nvPicPr>
            <p:cNvPr id="8197" name="Picture 5" descr="G:\Colloquium-Slides\zintal-phase\figure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49" y="1224647"/>
              <a:ext cx="3860295" cy="36790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rot="16200000">
                  <a:off x="-483359" y="2672670"/>
                  <a:ext cx="1418898" cy="400110"/>
                </a:xfrm>
                <a:prstGeom prst="rect">
                  <a:avLst/>
                </a:prstGeom>
                <a:solidFill>
                  <a:schemeClr val="bg1"/>
                </a:solidFill>
              </p:spPr>
              <p:txBody>
                <a:bodyPr wrap="square" rtlCol="0">
                  <a:spAutoFit/>
                </a:bodyPr>
                <a:lstStyle/>
                <a:p>
                  <a14:m>
                    <m:oMath xmlns:m="http://schemas.openxmlformats.org/officeDocument/2006/math">
                      <m:sSub>
                        <m:sSubPr>
                          <m:ctrlPr>
                            <a:rPr lang="en-US" sz="2000" b="0" i="1" smtClean="0">
                              <a:latin typeface="Cambria Math" charset="0"/>
                            </a:rPr>
                          </m:ctrlPr>
                        </m:sSubPr>
                        <m:e>
                          <m:r>
                            <a:rPr lang="en-US" sz="2000" b="0" i="1" smtClean="0">
                              <a:latin typeface="Cambria Math"/>
                            </a:rPr>
                            <m:t>𝜅</m:t>
                          </m:r>
                        </m:e>
                        <m:sub>
                          <m:r>
                            <a:rPr lang="en-US" sz="2000" b="0" i="1" smtClean="0">
                              <a:latin typeface="Cambria Math"/>
                            </a:rPr>
                            <m:t>𝑙</m:t>
                          </m:r>
                        </m:sub>
                      </m:sSub>
                    </m:oMath>
                  </a14:m>
                  <a:r>
                    <a:rPr lang="en-US" sz="2000" dirty="0" smtClean="0">
                      <a:latin typeface="Times New Roman" pitchFamily="18" charset="0"/>
                      <a:cs typeface="Times New Roman" pitchFamily="18" charset="0"/>
                    </a:rPr>
                    <a:t> (W/</a:t>
                  </a:r>
                  <a:r>
                    <a:rPr lang="en-US" sz="2000" dirty="0" err="1" smtClean="0">
                      <a:latin typeface="Times New Roman" pitchFamily="18" charset="0"/>
                      <a:cs typeface="Times New Roman" pitchFamily="18" charset="0"/>
                    </a:rPr>
                    <a:t>mK</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rot="16200000">
                  <a:off x="-483359" y="2672670"/>
                  <a:ext cx="1418898" cy="400110"/>
                </a:xfrm>
                <a:prstGeom prst="rect">
                  <a:avLst/>
                </a:prstGeom>
                <a:blipFill rotWithShape="1">
                  <a:blip r:embed="rId4"/>
                  <a:stretch>
                    <a:fillRect l="-7692" r="-27692"/>
                  </a:stretch>
                </a:blipFill>
              </p:spPr>
              <p:txBody>
                <a:bodyPr/>
                <a:lstStyle/>
                <a:p>
                  <a:r>
                    <a:rPr lang="en-US">
                      <a:noFill/>
                    </a:rPr>
                    <a:t> </a:t>
                  </a:r>
                </a:p>
              </p:txBody>
            </p:sp>
          </mc:Fallback>
        </mc:AlternateContent>
      </p:grpSp>
      <p:sp>
        <p:nvSpPr>
          <p:cNvPr id="5" name="TextBox 4"/>
          <p:cNvSpPr txBox="1"/>
          <p:nvPr/>
        </p:nvSpPr>
        <p:spPr>
          <a:xfrm>
            <a:off x="-31532" y="189192"/>
            <a:ext cx="8686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Thermal conductivity</a:t>
            </a:r>
            <a:endParaRPr lang="en-US" sz="3200" dirty="0">
              <a:solidFill>
                <a:srgbClr val="C00000"/>
              </a:solidFill>
              <a:latin typeface="Times New Roman" pitchFamily="18" charset="0"/>
              <a:cs typeface="Times New Roman" pitchFamily="18" charset="0"/>
            </a:endParaRPr>
          </a:p>
        </p:txBody>
      </p:sp>
      <p:sp>
        <p:nvSpPr>
          <p:cNvPr id="7" name="Rectangle 6"/>
          <p:cNvSpPr/>
          <p:nvPr/>
        </p:nvSpPr>
        <p:spPr>
          <a:xfrm>
            <a:off x="49077" y="4998273"/>
            <a:ext cx="9084705" cy="553998"/>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Thermal conductivity less </a:t>
            </a:r>
            <a:r>
              <a:rPr lang="en-US" sz="2000" dirty="0" smtClean="0">
                <a:latin typeface="Times New Roman" pitchFamily="18" charset="0"/>
                <a:cs typeface="Times New Roman" pitchFamily="18" charset="0"/>
              </a:rPr>
              <a:t>than </a:t>
            </a:r>
            <a:r>
              <a:rPr lang="en-US" sz="2000" dirty="0">
                <a:latin typeface="Times New Roman" pitchFamily="18" charset="0"/>
                <a:cs typeface="Times New Roman" pitchFamily="18" charset="0"/>
              </a:rPr>
              <a:t>1W/m-K at </a:t>
            </a:r>
            <a:r>
              <a:rPr lang="en-US" sz="2000" dirty="0" smtClean="0">
                <a:latin typeface="Times New Roman" pitchFamily="18" charset="0"/>
                <a:cs typeface="Times New Roman" pitchFamily="18" charset="0"/>
              </a:rPr>
              <a:t>600K</a:t>
            </a:r>
            <a:endParaRPr lang="en-US" sz="2000" dirty="0">
              <a:latin typeface="Times New Roman" pitchFamily="18" charset="0"/>
              <a:cs typeface="Times New Roman" pitchFamily="18" charset="0"/>
            </a:endParaRPr>
          </a:p>
        </p:txBody>
      </p:sp>
      <p:sp>
        <p:nvSpPr>
          <p:cNvPr id="8" name="Rectangle 7"/>
          <p:cNvSpPr/>
          <p:nvPr/>
        </p:nvSpPr>
        <p:spPr>
          <a:xfrm>
            <a:off x="49991" y="5552271"/>
            <a:ext cx="9099859" cy="498663"/>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Ultra low thermal </a:t>
            </a:r>
            <a:r>
              <a:rPr lang="en-US" sz="2000" dirty="0" smtClean="0">
                <a:latin typeface="Times New Roman" pitchFamily="18" charset="0"/>
                <a:cs typeface="Times New Roman" pitchFamily="18" charset="0"/>
              </a:rPr>
              <a:t>conductivity </a:t>
            </a:r>
            <a:r>
              <a:rPr lang="en-US" sz="2000" dirty="0">
                <a:latin typeface="Times New Roman" pitchFamily="18" charset="0"/>
                <a:cs typeface="Times New Roman" pitchFamily="18" charset="0"/>
              </a:rPr>
              <a:t>for BaCd</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Sb</a:t>
            </a:r>
            <a:r>
              <a:rPr lang="en-US" sz="2000" baseline="-25000" dirty="0">
                <a:latin typeface="Times New Roman" pitchFamily="18" charset="0"/>
                <a:cs typeface="Times New Roman" pitchFamily="18" charset="0"/>
              </a:rPr>
              <a:t>2</a:t>
            </a:r>
          </a:p>
        </p:txBody>
      </p:sp>
      <p:sp>
        <p:nvSpPr>
          <p:cNvPr id="9" name="Rectangle 8"/>
          <p:cNvSpPr/>
          <p:nvPr/>
        </p:nvSpPr>
        <p:spPr>
          <a:xfrm>
            <a:off x="54647" y="6049754"/>
            <a:ext cx="9099859" cy="498663"/>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Low phonon group velocity</a:t>
            </a:r>
          </a:p>
        </p:txBody>
      </p:sp>
      <p:sp>
        <p:nvSpPr>
          <p:cNvPr id="22" name="Rectangle 21"/>
          <p:cNvSpPr/>
          <p:nvPr/>
        </p:nvSpPr>
        <p:spPr>
          <a:xfrm>
            <a:off x="26035" y="5536845"/>
            <a:ext cx="9084705" cy="498663"/>
          </a:xfrm>
          <a:prstGeom prst="rect">
            <a:avLst/>
          </a:prstGeom>
          <a:solidFill>
            <a:schemeClr val="bg1"/>
          </a:solidFill>
          <a:ln>
            <a:solidFill>
              <a:schemeClr val="bg1"/>
            </a:solidFill>
          </a:ln>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Large </a:t>
            </a:r>
            <a:r>
              <a:rPr lang="en-US" sz="2000" dirty="0" err="1">
                <a:latin typeface="Times New Roman" pitchFamily="18" charset="0"/>
                <a:cs typeface="Times New Roman" pitchFamily="18" charset="0"/>
              </a:rPr>
              <a:t>Grüneisen</a:t>
            </a:r>
            <a:r>
              <a:rPr lang="en-US" sz="2000" dirty="0">
                <a:latin typeface="Times New Roman" pitchFamily="18" charset="0"/>
                <a:cs typeface="Times New Roman" pitchFamily="18" charset="0"/>
              </a:rPr>
              <a:t> parameter indicate strong </a:t>
            </a:r>
            <a:r>
              <a:rPr lang="en-US" sz="2000" dirty="0" err="1" smtClean="0">
                <a:latin typeface="Times New Roman" pitchFamily="18" charset="0"/>
                <a:cs typeface="Times New Roman" pitchFamily="18" charset="0"/>
              </a:rPr>
              <a:t>anharmonicity</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the lattice</a:t>
            </a:r>
          </a:p>
        </p:txBody>
      </p:sp>
      <p:sp>
        <p:nvSpPr>
          <p:cNvPr id="24" name="Rectangle 23"/>
          <p:cNvSpPr/>
          <p:nvPr/>
        </p:nvSpPr>
        <p:spPr>
          <a:xfrm>
            <a:off x="10863" y="6064041"/>
            <a:ext cx="9084705" cy="498663"/>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Three phonon </a:t>
            </a:r>
            <a:r>
              <a:rPr lang="en-US" sz="2000" dirty="0" smtClean="0">
                <a:latin typeface="Times New Roman" pitchFamily="18" charset="0"/>
                <a:cs typeface="Times New Roman" pitchFamily="18" charset="0"/>
              </a:rPr>
              <a:t>scattering influences </a:t>
            </a:r>
            <a:r>
              <a:rPr lang="en-US" sz="2000" dirty="0">
                <a:latin typeface="Times New Roman" pitchFamily="18" charset="0"/>
                <a:cs typeface="Times New Roman" pitchFamily="18" charset="0"/>
              </a:rPr>
              <a:t>the thermal conductivity most.</a:t>
            </a:r>
          </a:p>
        </p:txBody>
      </p:sp>
      <p:sp>
        <p:nvSpPr>
          <p:cNvPr id="16" name="TextBox 15"/>
          <p:cNvSpPr txBox="1"/>
          <p:nvPr/>
        </p:nvSpPr>
        <p:spPr>
          <a:xfrm>
            <a:off x="4951428" y="2501282"/>
            <a:ext cx="2817848" cy="46166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smtClean="0">
                <a:solidFill>
                  <a:srgbClr val="C00000"/>
                </a:solidFill>
                <a:latin typeface="Times New Roman" pitchFamily="18" charset="0"/>
                <a:cs typeface="Times New Roman" pitchFamily="18" charset="0"/>
              </a:rPr>
              <a:t>Phonon glass</a:t>
            </a:r>
            <a:endParaRPr lang="en-US" sz="2400"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8" name="TextBox 17"/>
              <p:cNvSpPr txBox="1"/>
              <p:nvPr/>
            </p:nvSpPr>
            <p:spPr>
              <a:xfrm>
                <a:off x="4422137" y="4777233"/>
                <a:ext cx="1716944" cy="736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𝛾</m:t>
                      </m:r>
                      <m:r>
                        <a:rPr lang="en-US" sz="2200" b="0" i="1" smtClean="0">
                          <a:latin typeface="Cambria Math"/>
                        </a:rPr>
                        <m:t>=− </m:t>
                      </m:r>
                      <m:f>
                        <m:fPr>
                          <m:ctrlPr>
                            <a:rPr lang="en-US" sz="2200" b="0" i="1" smtClean="0">
                              <a:latin typeface="Cambria Math" charset="0"/>
                            </a:rPr>
                          </m:ctrlPr>
                        </m:fPr>
                        <m:num>
                          <m:r>
                            <a:rPr lang="en-US" sz="2200" b="0" i="1" smtClean="0">
                              <a:latin typeface="Cambria Math"/>
                            </a:rPr>
                            <m:t>𝑉</m:t>
                          </m:r>
                        </m:num>
                        <m:den>
                          <m:r>
                            <a:rPr lang="en-US" sz="2200" b="0" i="1" smtClean="0">
                              <a:latin typeface="Cambria Math"/>
                            </a:rPr>
                            <m:t>𝜔</m:t>
                          </m:r>
                        </m:den>
                      </m:f>
                      <m:f>
                        <m:fPr>
                          <m:ctrlPr>
                            <a:rPr lang="en-US" sz="2200" b="0" i="1" smtClean="0">
                              <a:latin typeface="Cambria Math" charset="0"/>
                            </a:rPr>
                          </m:ctrlPr>
                        </m:fPr>
                        <m:num>
                          <m:r>
                            <a:rPr lang="en-US" sz="2200" b="0" i="1" smtClean="0">
                              <a:latin typeface="Cambria Math"/>
                              <a:ea typeface="Cambria Math"/>
                            </a:rPr>
                            <m:t>𝜕𝜔</m:t>
                          </m:r>
                        </m:num>
                        <m:den>
                          <m:r>
                            <a:rPr lang="en-US" sz="2200" b="0" i="1" smtClean="0">
                              <a:latin typeface="Cambria Math"/>
                              <a:ea typeface="Cambria Math"/>
                            </a:rPr>
                            <m:t>𝜕</m:t>
                          </m:r>
                          <m:r>
                            <a:rPr lang="en-US" sz="2200" b="0" i="1" smtClean="0">
                              <a:latin typeface="Cambria Math"/>
                              <a:ea typeface="Cambria Math"/>
                            </a:rPr>
                            <m:t>𝑉</m:t>
                          </m:r>
                        </m:den>
                      </m:f>
                    </m:oMath>
                  </m:oMathPara>
                </a14:m>
                <a:endParaRPr lang="en-US" sz="22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422137" y="4777233"/>
                <a:ext cx="1716944" cy="736099"/>
              </a:xfrm>
              <a:prstGeom prst="rect">
                <a:avLst/>
              </a:prstGeom>
              <a:blipFill rotWithShape="1">
                <a:blip r:embed="rId7"/>
                <a:stretch>
                  <a:fillRect/>
                </a:stretch>
              </a:blipFill>
            </p:spPr>
            <p:txBody>
              <a:bodyPr/>
              <a:lstStyle/>
              <a:p>
                <a:r>
                  <a:rPr lang="en-US">
                    <a:noFill/>
                  </a:rPr>
                  <a:t> </a:t>
                </a:r>
              </a:p>
            </p:txBody>
          </p:sp>
        </mc:Fallback>
      </mc:AlternateContent>
      <p:sp>
        <p:nvSpPr>
          <p:cNvPr id="21" name="Rectangle 20"/>
          <p:cNvSpPr/>
          <p:nvPr/>
        </p:nvSpPr>
        <p:spPr>
          <a:xfrm>
            <a:off x="1525126" y="4958299"/>
            <a:ext cx="2628540" cy="430887"/>
          </a:xfrm>
          <a:prstGeom prst="rect">
            <a:avLst/>
          </a:prstGeom>
        </p:spPr>
        <p:txBody>
          <a:bodyPr wrap="none">
            <a:spAutoFit/>
          </a:bodyPr>
          <a:lstStyle/>
          <a:p>
            <a:r>
              <a:rPr lang="en-US" sz="2200" dirty="0" err="1" smtClean="0">
                <a:latin typeface="Times New Roman" pitchFamily="18" charset="0"/>
                <a:cs typeface="Times New Roman" pitchFamily="18" charset="0"/>
              </a:rPr>
              <a:t>Grüneisen</a:t>
            </a:r>
            <a:r>
              <a:rPr lang="en-US" sz="2200" dirty="0" smtClean="0">
                <a:latin typeface="Times New Roman" pitchFamily="18" charset="0"/>
                <a:cs typeface="Times New Roman" pitchFamily="18" charset="0"/>
              </a:rPr>
              <a:t> parameter</a:t>
            </a:r>
            <a:endParaRPr lang="en-US" sz="2200" dirty="0">
              <a:latin typeface="Times New Roman" pitchFamily="18" charset="0"/>
              <a:cs typeface="Times New Roman" pitchFamily="18" charset="0"/>
            </a:endParaRPr>
          </a:p>
        </p:txBody>
      </p:sp>
      <p:pic>
        <p:nvPicPr>
          <p:cNvPr id="26" name="Picture 3" descr="G:\Colloquium-Slides\zintal-phase\GP-zintl-phas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13" y="1224984"/>
            <a:ext cx="4404521" cy="345799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23" name="Picture 2" descr="G:\Colloquium-Slides\IISc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7184458" y="6608975"/>
            <a:ext cx="1963999" cy="215444"/>
          </a:xfrm>
          <a:prstGeom prst="rect">
            <a:avLst/>
          </a:prstGeom>
        </p:spPr>
        <p:txBody>
          <a:bodyPr wrap="none">
            <a:spAutoFit/>
          </a:bodyPr>
          <a:lstStyle/>
          <a:p>
            <a:r>
              <a:rPr lang="en-US" sz="800" dirty="0">
                <a:solidFill>
                  <a:srgbClr val="C00000"/>
                </a:solidFill>
                <a:latin typeface="Times New Roman" pitchFamily="18" charset="0"/>
                <a:cs typeface="Times New Roman" pitchFamily="18" charset="0"/>
              </a:rPr>
              <a:t>Phys. Chem. Chem. Phys.17, 16917 (2015)</a:t>
            </a:r>
          </a:p>
        </p:txBody>
      </p:sp>
      <p:pic>
        <p:nvPicPr>
          <p:cNvPr id="517122" name="Picture 2" descr="G:\Pictures\group-velocity-zintl-phase-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45201" y="1190712"/>
            <a:ext cx="4619983" cy="336334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G:\Colloquium-Slides\zintal-phase\sc-rate-zint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4384" y="1244516"/>
            <a:ext cx="4328795" cy="354188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6031861" y="5142210"/>
            <a:ext cx="3017557" cy="988540"/>
            <a:chOff x="6031861" y="5142210"/>
            <a:chExt cx="3017557" cy="988540"/>
          </a:xfrm>
        </p:grpSpPr>
        <mc:AlternateContent xmlns:mc="http://schemas.openxmlformats.org/markup-compatibility/2006" xmlns:a14="http://schemas.microsoft.com/office/drawing/2010/main">
          <mc:Choice Requires="a14">
            <p:sp>
              <p:nvSpPr>
                <p:cNvPr id="27" name="TextBox 26"/>
                <p:cNvSpPr txBox="1"/>
                <p:nvPr/>
              </p:nvSpPr>
              <p:spPr>
                <a:xfrm>
                  <a:off x="6031861" y="5142210"/>
                  <a:ext cx="3017557" cy="988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𝜅</m:t>
                        </m:r>
                        <m:r>
                          <a:rPr lang="en-US" sz="2400" b="0" i="1" smtClean="0">
                            <a:latin typeface="Cambria Math"/>
                          </a:rPr>
                          <m:t>= </m:t>
                        </m:r>
                        <m:nary>
                          <m:naryPr>
                            <m:chr m:val="∑"/>
                            <m:supHide m:val="on"/>
                            <m:ctrlPr>
                              <a:rPr lang="en-US" sz="2400" b="0" i="1" smtClean="0">
                                <a:latin typeface="Cambria Math" charset="0"/>
                              </a:rPr>
                            </m:ctrlPr>
                          </m:naryPr>
                          <m:sub>
                            <m:r>
                              <a:rPr lang="en-US" sz="2400" b="0" i="1" smtClean="0">
                                <a:latin typeface="Cambria Math"/>
                              </a:rPr>
                              <m:t>𝜆</m:t>
                            </m:r>
                          </m:sub>
                          <m:sup/>
                          <m:e>
                            <m:sSub>
                              <m:sSubPr>
                                <m:ctrlPr>
                                  <a:rPr lang="en-US" sz="2400" b="0" i="1" smtClean="0">
                                    <a:latin typeface="Cambria Math" charset="0"/>
                                  </a:rPr>
                                </m:ctrlPr>
                              </m:sSubPr>
                              <m:e>
                                <m:r>
                                  <a:rPr lang="en-US" sz="2400" b="0" i="1" smtClean="0">
                                    <a:latin typeface="Cambria Math"/>
                                  </a:rPr>
                                  <m:t>𝐶</m:t>
                                </m:r>
                              </m:e>
                              <m:sub>
                                <m:r>
                                  <a:rPr lang="en-US" sz="2400" b="0" i="1" smtClean="0">
                                    <a:latin typeface="Cambria Math"/>
                                  </a:rPr>
                                  <m:t>𝜆</m:t>
                                </m:r>
                              </m:sub>
                            </m:sSub>
                            <m:sSub>
                              <m:sSubPr>
                                <m:ctrlPr>
                                  <a:rPr lang="en-US" sz="2400" b="0" i="1" smtClean="0">
                                    <a:latin typeface="Cambria Math" charset="0"/>
                                  </a:rPr>
                                </m:ctrlPr>
                              </m:sSubPr>
                              <m:e>
                                <m:r>
                                  <a:rPr lang="en-US" sz="2400" b="0" i="1" smtClean="0">
                                    <a:latin typeface="Cambria Math"/>
                                  </a:rPr>
                                  <m:t>𝑣</m:t>
                                </m:r>
                              </m:e>
                              <m:sub>
                                <m:r>
                                  <a:rPr lang="en-US" sz="2400" b="0" i="1" smtClean="0">
                                    <a:latin typeface="Cambria Math"/>
                                  </a:rPr>
                                  <m:t>𝜆𝛼</m:t>
                                </m:r>
                              </m:sub>
                            </m:sSub>
                            <m:sSub>
                              <m:sSubPr>
                                <m:ctrlPr>
                                  <a:rPr lang="en-US" sz="2400" b="0" i="1" smtClean="0">
                                    <a:latin typeface="Cambria Math" charset="0"/>
                                  </a:rPr>
                                </m:ctrlPr>
                              </m:sSubPr>
                              <m:e>
                                <m:r>
                                  <a:rPr lang="en-US" sz="2400" b="0" i="1" smtClean="0">
                                    <a:latin typeface="Cambria Math"/>
                                  </a:rPr>
                                  <m:t>𝑣</m:t>
                                </m:r>
                              </m:e>
                              <m:sub>
                                <m:r>
                                  <a:rPr lang="en-US" sz="2400" b="0" i="1" smtClean="0">
                                    <a:latin typeface="Cambria Math"/>
                                  </a:rPr>
                                  <m:t>𝜆𝛽</m:t>
                                </m:r>
                              </m:sub>
                            </m:sSub>
                            <m:sSub>
                              <m:sSubPr>
                                <m:ctrlPr>
                                  <a:rPr lang="en-US" sz="2400" b="0" i="1" smtClean="0">
                                    <a:latin typeface="Cambria Math" charset="0"/>
                                  </a:rPr>
                                </m:ctrlPr>
                              </m:sSubPr>
                              <m:e>
                                <m:r>
                                  <a:rPr lang="en-US" sz="2400" b="0" i="1" smtClean="0">
                                    <a:latin typeface="Cambria Math"/>
                                  </a:rPr>
                                  <m:t>𝜏</m:t>
                                </m:r>
                              </m:e>
                              <m:sub>
                                <m:r>
                                  <a:rPr lang="en-US" sz="2400" b="0" i="1" smtClean="0">
                                    <a:latin typeface="Cambria Math"/>
                                  </a:rPr>
                                  <m:t>𝜆𝛽</m:t>
                                </m:r>
                              </m:sub>
                            </m:sSub>
                          </m:e>
                        </m:nary>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031861" y="5142210"/>
                  <a:ext cx="3017557" cy="988540"/>
                </a:xfrm>
                <a:prstGeom prst="rect">
                  <a:avLst/>
                </a:prstGeom>
                <a:blipFill rotWithShape="1">
                  <a:blip r:embed="rId12"/>
                  <a:stretch>
                    <a:fillRect/>
                  </a:stretch>
                </a:blipFill>
              </p:spPr>
              <p:txBody>
                <a:bodyPr/>
                <a:lstStyle/>
                <a:p>
                  <a:r>
                    <a:rPr lang="en-US">
                      <a:noFill/>
                    </a:rPr>
                    <a:t> </a:t>
                  </a:r>
                </a:p>
              </p:txBody>
            </p:sp>
          </mc:Fallback>
        </mc:AlternateContent>
        <p:sp>
          <p:nvSpPr>
            <p:cNvPr id="4" name="Oval 3"/>
            <p:cNvSpPr/>
            <p:nvPr/>
          </p:nvSpPr>
          <p:spPr>
            <a:xfrm>
              <a:off x="7548559" y="5389186"/>
              <a:ext cx="882269" cy="499454"/>
            </a:xfrm>
            <a:prstGeom prst="ellipse">
              <a:avLst/>
            </a:prstGeom>
            <a:noFill/>
            <a:ln>
              <a:solidFill>
                <a:srgbClr val="BC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821228862"/>
      </p:ext>
    </p:extLst>
  </p:cSld>
  <p:clrMapOvr>
    <a:masterClrMapping/>
  </p:clrMapOvr>
  <mc:AlternateContent xmlns:mc="http://schemas.openxmlformats.org/markup-compatibility/2006" xmlns:p14="http://schemas.microsoft.com/office/powerpoint/2010/main">
    <mc:Choice Requires="p14">
      <p:transition spd="slow" p14:dur="2000" advTm="1364"/>
    </mc:Choice>
    <mc:Fallback xmlns="">
      <p:transition spd="slow" advTm="13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71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1712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22" grpId="0" animBg="1"/>
      <p:bldP spid="24" grpId="0" animBg="1"/>
      <p:bldP spid="16" grpId="0" animBg="1"/>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0434" y="204958"/>
            <a:ext cx="8686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Effect of </a:t>
            </a:r>
            <a:r>
              <a:rPr lang="en-US" sz="3200" dirty="0" err="1" smtClean="0">
                <a:solidFill>
                  <a:srgbClr val="C00000"/>
                </a:solidFill>
                <a:latin typeface="Times New Roman" pitchFamily="18" charset="0"/>
                <a:cs typeface="Times New Roman" pitchFamily="18" charset="0"/>
              </a:rPr>
              <a:t>nano</a:t>
            </a:r>
            <a:r>
              <a:rPr lang="en-US" sz="3200" dirty="0" smtClean="0">
                <a:solidFill>
                  <a:srgbClr val="C00000"/>
                </a:solidFill>
                <a:latin typeface="Times New Roman" pitchFamily="18" charset="0"/>
                <a:cs typeface="Times New Roman" pitchFamily="18" charset="0"/>
              </a:rPr>
              <a:t>-structuring on thermal conductivity</a:t>
            </a:r>
            <a:endParaRPr lang="en-US" sz="3200" dirty="0">
              <a:solidFill>
                <a:srgbClr val="C00000"/>
              </a:solidFill>
              <a:latin typeface="Times New Roman" pitchFamily="18" charset="0"/>
              <a:cs typeface="Times New Roman" pitchFamily="18" charset="0"/>
            </a:endParaRPr>
          </a:p>
        </p:txBody>
      </p:sp>
      <p:pic>
        <p:nvPicPr>
          <p:cNvPr id="7172" name="Picture 4" descr="G:\Colloquium-Slides\zintal-phase\figur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54" y="1097335"/>
            <a:ext cx="6911180" cy="45556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887" y="5713143"/>
            <a:ext cx="9065909" cy="1015663"/>
          </a:xfrm>
          <a:prstGeom prst="rect">
            <a:avLst/>
          </a:prstGeom>
          <a:noFill/>
        </p:spPr>
        <p:txBody>
          <a:bodyPr wrap="square">
            <a:spAutoFit/>
          </a:bodyPr>
          <a:lstStyle/>
          <a:p>
            <a:pPr marL="285750" indent="-285750" eaLnBrk="1" hangingPunct="1">
              <a:lnSpc>
                <a:spcPct val="150000"/>
              </a:lnSpc>
              <a:buClr>
                <a:srgbClr val="C00000"/>
              </a:buClr>
              <a:buBlip>
                <a:blip r:embed="rId3"/>
              </a:buBlip>
              <a:defRPr/>
            </a:pPr>
            <a:r>
              <a:rPr lang="en-US" sz="2000" dirty="0">
                <a:latin typeface="Times New Roman" pitchFamily="18" charset="0"/>
                <a:cs typeface="Times New Roman" pitchFamily="18" charset="0"/>
              </a:rPr>
              <a:t>By reducing grain size thermal conductivity can be reduced by 30 %</a:t>
            </a:r>
          </a:p>
          <a:p>
            <a:pPr marL="285750" indent="-285750" eaLnBrk="1" hangingPunct="1">
              <a:lnSpc>
                <a:spcPct val="150000"/>
              </a:lnSpc>
              <a:buClr>
                <a:srgbClr val="C00000"/>
              </a:buClr>
              <a:buBlip>
                <a:blip r:embed="rId3"/>
              </a:buBlip>
              <a:defRPr/>
            </a:pPr>
            <a:r>
              <a:rPr lang="en-US" sz="2000" dirty="0">
                <a:latin typeface="Times New Roman" pitchFamily="18" charset="0"/>
                <a:cs typeface="Times New Roman" pitchFamily="18" charset="0"/>
              </a:rPr>
              <a:t>Grain Size 100-5000 nm for </a:t>
            </a:r>
            <a:r>
              <a:rPr lang="en-US" sz="2000" dirty="0" err="1">
                <a:latin typeface="Times New Roman" pitchFamily="18" charset="0"/>
                <a:cs typeface="Times New Roman" pitchFamily="18" charset="0"/>
              </a:rPr>
              <a:t>CdSb</a:t>
            </a:r>
            <a:r>
              <a:rPr lang="en-US" sz="2000" dirty="0">
                <a:latin typeface="Times New Roman" pitchFamily="18" charset="0"/>
                <a:cs typeface="Times New Roman" pitchFamily="18" charset="0"/>
              </a:rPr>
              <a:t> and 100-1000 nm </a:t>
            </a:r>
            <a:r>
              <a:rPr lang="en-US" sz="2000" dirty="0" smtClean="0">
                <a:latin typeface="Times New Roman" pitchFamily="18" charset="0"/>
                <a:cs typeface="Times New Roman" pitchFamily="18" charset="0"/>
              </a:rPr>
              <a:t>for ACd</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Sb</a:t>
            </a:r>
            <a:r>
              <a:rPr lang="en-US" sz="2000" baseline="-25000" dirty="0" smtClean="0">
                <a:latin typeface="Times New Roman" pitchFamily="18" charset="0"/>
                <a:cs typeface="Times New Roman" pitchFamily="18" charset="0"/>
              </a:rPr>
              <a:t>2</a:t>
            </a:r>
            <a:endParaRPr lang="en-US" sz="2000" baseline="-25000" dirty="0">
              <a:latin typeface="Times New Roman" pitchFamily="18" charset="0"/>
              <a:cs typeface="Times New Roman" pitchFamily="18" charset="0"/>
            </a:endParaRPr>
          </a:p>
        </p:txBody>
      </p:sp>
      <p:sp>
        <p:nvSpPr>
          <p:cNvPr id="5" name="TextBox 4"/>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6" name="Picture 2" descr="G:\Colloquium-Slides\IISc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84458" y="6608975"/>
            <a:ext cx="1963999" cy="215444"/>
          </a:xfrm>
          <a:prstGeom prst="rect">
            <a:avLst/>
          </a:prstGeom>
        </p:spPr>
        <p:txBody>
          <a:bodyPr wrap="none">
            <a:spAutoFit/>
          </a:bodyPr>
          <a:lstStyle/>
          <a:p>
            <a:r>
              <a:rPr lang="en-US" sz="800" dirty="0">
                <a:solidFill>
                  <a:srgbClr val="C00000"/>
                </a:solidFill>
                <a:latin typeface="Times New Roman" pitchFamily="18" charset="0"/>
                <a:cs typeface="Times New Roman" pitchFamily="18" charset="0"/>
              </a:rPr>
              <a:t>Phys. Chem. Chem. Phys.17, 16917 (2015)</a:t>
            </a:r>
          </a:p>
        </p:txBody>
      </p:sp>
    </p:spTree>
    <p:extLst>
      <p:ext uri="{BB962C8B-B14F-4D97-AF65-F5344CB8AC3E}">
        <p14:creationId xmlns:p14="http://schemas.microsoft.com/office/powerpoint/2010/main" val="2410695201"/>
      </p:ext>
    </p:extLst>
  </p:cSld>
  <p:clrMapOvr>
    <a:masterClrMapping/>
  </p:clrMapOvr>
  <mc:AlternateContent xmlns:mc="http://schemas.openxmlformats.org/markup-compatibility/2006" xmlns:p14="http://schemas.microsoft.com/office/powerpoint/2010/main">
    <mc:Choice Requires="p14">
      <p:transition spd="slow" p14:dur="2000" advTm="350"/>
    </mc:Choice>
    <mc:Fallback xmlns="">
      <p:transition spd="slow" advTm="35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0" y="204958"/>
            <a:ext cx="8686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Figure of merit</a:t>
            </a:r>
            <a:endParaRPr lang="en-US" sz="3200" dirty="0">
              <a:solidFill>
                <a:srgbClr val="C00000"/>
              </a:solidFill>
              <a:latin typeface="Times New Roman" pitchFamily="18" charset="0"/>
              <a:cs typeface="Times New Roman" pitchFamily="18" charset="0"/>
            </a:endParaRPr>
          </a:p>
        </p:txBody>
      </p:sp>
      <p:pic>
        <p:nvPicPr>
          <p:cNvPr id="506882" name="Picture 2" descr="G:\Colloquium-Slides\zintal-phase\figure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293" y="1506806"/>
            <a:ext cx="7999571" cy="406352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874" y="5784145"/>
            <a:ext cx="9034828" cy="519392"/>
          </a:xfrm>
          <a:prstGeom prst="rect">
            <a:avLst/>
          </a:prstGeom>
          <a:noFill/>
        </p:spPr>
        <p:txBody>
          <a:bodyPr wrap="square" anchor="ctr">
            <a:spAutoFit/>
          </a:bodyPr>
          <a:lstStyle/>
          <a:p>
            <a:pPr marL="285750" indent="-285750" eaLnBrk="1" hangingPunct="1">
              <a:lnSpc>
                <a:spcPct val="150000"/>
              </a:lnSpc>
              <a:buClr>
                <a:srgbClr val="C00000"/>
              </a:buClr>
              <a:buBlip>
                <a:blip r:embed="rId4"/>
              </a:buBlip>
              <a:defRPr/>
            </a:pPr>
            <a:r>
              <a:rPr lang="en-US" sz="1800" dirty="0" smtClean="0">
                <a:latin typeface="Times New Roman" pitchFamily="18" charset="0"/>
                <a:cs typeface="Times New Roman" pitchFamily="18" charset="0"/>
              </a:rPr>
              <a:t>Large </a:t>
            </a:r>
            <a:r>
              <a:rPr lang="en-US" sz="1800" dirty="0" err="1" smtClean="0">
                <a:latin typeface="Times New Roman" pitchFamily="18" charset="0"/>
                <a:cs typeface="Times New Roman" pitchFamily="18" charset="0"/>
              </a:rPr>
              <a:t>anharmonicity</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leads to high ZT (1.9</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10" name="Rectangle 9"/>
          <p:cNvSpPr/>
          <p:nvPr/>
        </p:nvSpPr>
        <p:spPr>
          <a:xfrm>
            <a:off x="56614" y="6299163"/>
            <a:ext cx="9040088" cy="519392"/>
          </a:xfrm>
          <a:prstGeom prst="rect">
            <a:avLst/>
          </a:prstGeom>
          <a:noFill/>
        </p:spPr>
        <p:txBody>
          <a:bodyPr wrap="square" anchor="ctr">
            <a:spAutoFit/>
          </a:bodyPr>
          <a:lstStyle/>
          <a:p>
            <a:pPr marL="285750" indent="-285750" eaLnBrk="1" hangingPunct="1">
              <a:lnSpc>
                <a:spcPct val="150000"/>
              </a:lnSpc>
              <a:buClr>
                <a:srgbClr val="C00000"/>
              </a:buClr>
              <a:buBlip>
                <a:blip r:embed="rId4"/>
              </a:buBlip>
              <a:defRPr/>
            </a:pPr>
            <a:r>
              <a:rPr lang="en-US" sz="1800" dirty="0">
                <a:latin typeface="Times New Roman" pitchFamily="18" charset="0"/>
                <a:cs typeface="Times New Roman" pitchFamily="18" charset="0"/>
              </a:rPr>
              <a:t>Comparable to the other state of the art </a:t>
            </a:r>
            <a:r>
              <a:rPr lang="en-US" sz="1800" dirty="0" err="1">
                <a:latin typeface="Times New Roman" pitchFamily="18" charset="0"/>
                <a:cs typeface="Times New Roman" pitchFamily="18" charset="0"/>
              </a:rPr>
              <a:t>Zintl</a:t>
            </a:r>
            <a:r>
              <a:rPr lang="en-US" sz="1800" dirty="0">
                <a:latin typeface="Times New Roman" pitchFamily="18" charset="0"/>
                <a:cs typeface="Times New Roman" pitchFamily="18" charset="0"/>
              </a:rPr>
              <a:t> thermoelectric </a:t>
            </a:r>
            <a:r>
              <a:rPr lang="en-US" sz="1800" dirty="0" smtClean="0">
                <a:latin typeface="Times New Roman" pitchFamily="18" charset="0"/>
                <a:cs typeface="Times New Roman" pitchFamily="18" charset="0"/>
              </a:rPr>
              <a:t>materials</a:t>
            </a:r>
            <a:endParaRPr lang="en-US" sz="1800" dirty="0">
              <a:latin typeface="Times New Roman" pitchFamily="18" charset="0"/>
              <a:cs typeface="Times New Roman" pitchFamily="18" charset="0"/>
            </a:endParaRPr>
          </a:p>
        </p:txBody>
      </p:sp>
      <p:pic>
        <p:nvPicPr>
          <p:cNvPr id="11" name="Picture 5" descr="G:\Colloquium-Slides\zintal-phase\figure10-comparer-new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75" y="1534159"/>
            <a:ext cx="7980363" cy="40635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92842" y="5433899"/>
            <a:ext cx="1887055" cy="369332"/>
          </a:xfrm>
          <a:prstGeom prst="rect">
            <a:avLst/>
          </a:prstGeom>
        </p:spPr>
        <p:txBody>
          <a:bodyPr wrap="none">
            <a:spAutoFit/>
          </a:bodyPr>
          <a:lstStyle/>
          <a:p>
            <a:r>
              <a:rPr lang="en-US" sz="900" dirty="0" smtClean="0">
                <a:latin typeface="Times New Roman" pitchFamily="18" charset="0"/>
                <a:cs typeface="Times New Roman" pitchFamily="18" charset="0"/>
              </a:rPr>
              <a:t>Nature </a:t>
            </a:r>
            <a:r>
              <a:rPr lang="en-US" sz="900" dirty="0">
                <a:latin typeface="Times New Roman" pitchFamily="18" charset="0"/>
                <a:cs typeface="Times New Roman" pitchFamily="18" charset="0"/>
              </a:rPr>
              <a:t>Materials 7, 105 - 114 (2008</a:t>
            </a:r>
            <a:r>
              <a:rPr lang="en-US" sz="900" dirty="0" smtClean="0">
                <a:latin typeface="Times New Roman" pitchFamily="18" charset="0"/>
                <a:cs typeface="Times New Roman" pitchFamily="18" charset="0"/>
              </a:rPr>
              <a:t>)</a:t>
            </a:r>
          </a:p>
          <a:p>
            <a:r>
              <a:rPr lang="en-US" sz="900" dirty="0">
                <a:latin typeface="Times New Roman" pitchFamily="18" charset="0"/>
                <a:cs typeface="Times New Roman" pitchFamily="18" charset="0"/>
              </a:rPr>
              <a:t>1 Chem. Mater., 2015, 27 (3)</a:t>
            </a:r>
          </a:p>
        </p:txBody>
      </p:sp>
      <p:sp>
        <p:nvSpPr>
          <p:cNvPr id="14" name="TextBox 13"/>
          <p:cNvSpPr txBox="1"/>
          <p:nvPr/>
        </p:nvSpPr>
        <p:spPr>
          <a:xfrm>
            <a:off x="2178170" y="1063332"/>
            <a:ext cx="1472726" cy="46166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i="1" dirty="0">
                <a:latin typeface="Times New Roman" pitchFamily="18" charset="0"/>
                <a:cs typeface="Times New Roman" pitchFamily="18" charset="0"/>
              </a:rPr>
              <a:t>p</a:t>
            </a:r>
            <a:r>
              <a:rPr lang="en-US" sz="2400" dirty="0">
                <a:latin typeface="Times New Roman" pitchFamily="18" charset="0"/>
                <a:cs typeface="Times New Roman" pitchFamily="18" charset="0"/>
              </a:rPr>
              <a:t>-type</a:t>
            </a:r>
          </a:p>
        </p:txBody>
      </p:sp>
      <p:sp>
        <p:nvSpPr>
          <p:cNvPr id="15" name="TextBox 14"/>
          <p:cNvSpPr txBox="1"/>
          <p:nvPr/>
        </p:nvSpPr>
        <p:spPr>
          <a:xfrm>
            <a:off x="6051232" y="1062639"/>
            <a:ext cx="1472726" cy="46166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i="1" dirty="0" smtClean="0">
                <a:latin typeface="Times New Roman" pitchFamily="18" charset="0"/>
                <a:cs typeface="Times New Roman" pitchFamily="18" charset="0"/>
              </a:rPr>
              <a:t>n</a:t>
            </a:r>
            <a:r>
              <a:rPr lang="en-US" sz="2400" dirty="0" smtClean="0">
                <a:latin typeface="Times New Roman" pitchFamily="18" charset="0"/>
                <a:cs typeface="Times New Roman" pitchFamily="18" charset="0"/>
              </a:rPr>
              <a:t>-type</a:t>
            </a:r>
            <a:endParaRPr lang="en-US" sz="2400" dirty="0">
              <a:latin typeface="Times New Roman" pitchFamily="18" charset="0"/>
              <a:cs typeface="Times New Roman" pitchFamily="18" charset="0"/>
            </a:endParaRPr>
          </a:p>
        </p:txBody>
      </p:sp>
      <p:sp>
        <p:nvSpPr>
          <p:cNvPr id="13" name="TextBox 12"/>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6" name="Picture 2" descr="G:\Colloquium-Slides\IISc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184458" y="6608975"/>
            <a:ext cx="1963999" cy="215444"/>
          </a:xfrm>
          <a:prstGeom prst="rect">
            <a:avLst/>
          </a:prstGeom>
        </p:spPr>
        <p:txBody>
          <a:bodyPr wrap="none">
            <a:spAutoFit/>
          </a:bodyPr>
          <a:lstStyle/>
          <a:p>
            <a:r>
              <a:rPr lang="en-US" sz="800" dirty="0">
                <a:solidFill>
                  <a:srgbClr val="C00000"/>
                </a:solidFill>
                <a:latin typeface="Times New Roman" pitchFamily="18" charset="0"/>
                <a:cs typeface="Times New Roman" pitchFamily="18" charset="0"/>
              </a:rPr>
              <a:t>Phys. Chem. Chem. Phys.17, 16917 (2015)</a:t>
            </a:r>
          </a:p>
        </p:txBody>
      </p:sp>
    </p:spTree>
    <p:custDataLst>
      <p:tags r:id="rId1"/>
    </p:custDataLst>
    <p:extLst>
      <p:ext uri="{BB962C8B-B14F-4D97-AF65-F5344CB8AC3E}">
        <p14:creationId xmlns:p14="http://schemas.microsoft.com/office/powerpoint/2010/main" val="988519632"/>
      </p:ext>
    </p:extLst>
  </p:cSld>
  <p:clrMapOvr>
    <a:masterClrMapping/>
  </p:clrMapOvr>
  <mc:AlternateContent xmlns:mc="http://schemas.openxmlformats.org/markup-compatibility/2006" xmlns:p14="http://schemas.microsoft.com/office/powerpoint/2010/main">
    <mc:Choice Requires="p14">
      <p:transition spd="slow" p14:dur="2000" advTm="637"/>
    </mc:Choice>
    <mc:Fallback xmlns="">
      <p:transition spd="slow" advTm="6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220724"/>
            <a:ext cx="8686800" cy="584775"/>
          </a:xfrm>
          <a:prstGeom prst="rect">
            <a:avLst/>
          </a:prstGeom>
          <a:noFill/>
        </p:spPr>
        <p:txBody>
          <a:bodyPr wrap="square" rtlCol="0">
            <a:spAutoFit/>
          </a:bodyPr>
          <a:lstStyle/>
          <a:p>
            <a:r>
              <a:rPr lang="en-US" sz="3200" dirty="0" smtClean="0">
                <a:solidFill>
                  <a:srgbClr val="C00000"/>
                </a:solidFill>
                <a:latin typeface="Times New Roman" pitchFamily="18" charset="0"/>
                <a:cs typeface="Times New Roman" pitchFamily="18" charset="0"/>
              </a:rPr>
              <a:t>Conclusions</a:t>
            </a:r>
            <a:endParaRPr lang="en-US" sz="3200" dirty="0">
              <a:solidFill>
                <a:srgbClr val="C00000"/>
              </a:solidFill>
              <a:latin typeface="Times New Roman" pitchFamily="18" charset="0"/>
              <a:cs typeface="Times New Roman" pitchFamily="18" charset="0"/>
            </a:endParaRPr>
          </a:p>
        </p:txBody>
      </p:sp>
      <p:sp>
        <p:nvSpPr>
          <p:cNvPr id="3" name="TextBox 2"/>
          <p:cNvSpPr txBox="1"/>
          <p:nvPr/>
        </p:nvSpPr>
        <p:spPr>
          <a:xfrm>
            <a:off x="80951" y="5159487"/>
            <a:ext cx="8620125" cy="1446550"/>
          </a:xfrm>
          <a:prstGeom prst="rect">
            <a:avLst/>
          </a:prstGeom>
          <a:noFill/>
        </p:spPr>
        <p:txBody>
          <a:bodyPr wrap="square" rtlCol="0">
            <a:spAutoFit/>
          </a:bodyPr>
          <a:lstStyle/>
          <a:p>
            <a:pPr marL="342900" indent="-342900">
              <a:buFont typeface="Arial" pitchFamily="34" charset="0"/>
              <a:buChar char="•"/>
            </a:pPr>
            <a:r>
              <a:rPr lang="en-US" sz="2200" dirty="0" smtClean="0">
                <a:latin typeface="Times New Roman" pitchFamily="18" charset="0"/>
                <a:cs typeface="Times New Roman" pitchFamily="18" charset="0"/>
              </a:rPr>
              <a:t>Heavy and light combination of bands leads to large power factor</a:t>
            </a:r>
          </a:p>
          <a:p>
            <a:pPr marL="342900" indent="-342900">
              <a:buFont typeface="Arial" pitchFamily="34" charset="0"/>
              <a:buChar char="•"/>
            </a:pPr>
            <a:r>
              <a:rPr lang="en-US" sz="2200" dirty="0" smtClean="0">
                <a:latin typeface="Times New Roman" pitchFamily="18" charset="0"/>
                <a:cs typeface="Times New Roman" pitchFamily="18" charset="0"/>
              </a:rPr>
              <a:t>Strong </a:t>
            </a:r>
            <a:r>
              <a:rPr lang="en-US" sz="2200" dirty="0" err="1" smtClean="0">
                <a:latin typeface="Times New Roman" pitchFamily="18" charset="0"/>
                <a:cs typeface="Times New Roman" pitchFamily="18" charset="0"/>
              </a:rPr>
              <a:t>anharmonicity</a:t>
            </a:r>
            <a:r>
              <a:rPr lang="en-US" sz="2200" dirty="0" smtClean="0">
                <a:latin typeface="Times New Roman" pitchFamily="18" charset="0"/>
                <a:cs typeface="Times New Roman" pitchFamily="18" charset="0"/>
              </a:rPr>
              <a:t> results in low thermal conductivity</a:t>
            </a:r>
            <a:endParaRPr lang="en-US" dirty="0"/>
          </a:p>
          <a:p>
            <a:pPr marL="342900" indent="-342900">
              <a:buFont typeface="Arial" pitchFamily="34" charset="0"/>
              <a:buChar char="•"/>
            </a:pPr>
            <a:r>
              <a:rPr lang="en-US" sz="2200" dirty="0" smtClean="0">
                <a:latin typeface="Times New Roman" pitchFamily="18" charset="0"/>
                <a:cs typeface="Times New Roman" pitchFamily="18" charset="0"/>
              </a:rPr>
              <a:t>By changing </a:t>
            </a:r>
            <a:r>
              <a:rPr lang="en-US" sz="2200" dirty="0" err="1" smtClean="0">
                <a:latin typeface="Times New Roman" pitchFamily="18" charset="0"/>
                <a:cs typeface="Times New Roman" pitchFamily="18" charset="0"/>
              </a:rPr>
              <a:t>cation</a:t>
            </a:r>
            <a:r>
              <a:rPr lang="en-US" sz="2200" dirty="0" smtClean="0">
                <a:latin typeface="Times New Roman" pitchFamily="18" charset="0"/>
                <a:cs typeface="Times New Roman" pitchFamily="18" charset="0"/>
              </a:rPr>
              <a:t> layer thermal conductivity can be reduced </a:t>
            </a:r>
          </a:p>
          <a:p>
            <a:pPr marL="342900" indent="-342900">
              <a:buFont typeface="Arial" pitchFamily="34" charset="0"/>
              <a:buChar char="•"/>
            </a:pPr>
            <a:r>
              <a:rPr lang="en-US" sz="2200" dirty="0" smtClean="0">
                <a:latin typeface="Times New Roman" pitchFamily="18" charset="0"/>
                <a:cs typeface="Times New Roman" pitchFamily="18" charset="0"/>
              </a:rPr>
              <a:t>ZT is comparable to best know </a:t>
            </a:r>
            <a:r>
              <a:rPr lang="en-US" sz="2200" dirty="0" err="1" smtClean="0">
                <a:latin typeface="Times New Roman" pitchFamily="18" charset="0"/>
                <a:cs typeface="Times New Roman" pitchFamily="18" charset="0"/>
              </a:rPr>
              <a:t>thermoelectrics</a:t>
            </a:r>
            <a:endParaRPr lang="en-US" sz="2200" dirty="0" smtClean="0">
              <a:latin typeface="Times New Roman" pitchFamily="18" charset="0"/>
              <a:cs typeface="Times New Roman" pitchFamily="18" charset="0"/>
            </a:endParaRPr>
          </a:p>
        </p:txBody>
      </p:sp>
      <p:sp>
        <p:nvSpPr>
          <p:cNvPr id="5" name="TextBox 4"/>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6" name="Picture 2" descr="G:\Colloquium-Slides\IISc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pic>
        <p:nvPicPr>
          <p:cNvPr id="514050" name="Picture 2" descr="G:\Pictures\TOC.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80" y="1132043"/>
            <a:ext cx="7812597" cy="38777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84458" y="6608975"/>
            <a:ext cx="1963999" cy="215444"/>
          </a:xfrm>
          <a:prstGeom prst="rect">
            <a:avLst/>
          </a:prstGeom>
        </p:spPr>
        <p:txBody>
          <a:bodyPr wrap="none">
            <a:spAutoFit/>
          </a:bodyPr>
          <a:lstStyle/>
          <a:p>
            <a:r>
              <a:rPr lang="en-US" sz="800" dirty="0">
                <a:solidFill>
                  <a:srgbClr val="C00000"/>
                </a:solidFill>
                <a:latin typeface="Times New Roman" pitchFamily="18" charset="0"/>
                <a:cs typeface="Times New Roman" pitchFamily="18" charset="0"/>
              </a:rPr>
              <a:t>Phys. Chem. Chem. Phys.17, 16917 (2015)</a:t>
            </a:r>
          </a:p>
        </p:txBody>
      </p:sp>
    </p:spTree>
    <p:extLst>
      <p:ext uri="{BB962C8B-B14F-4D97-AF65-F5344CB8AC3E}">
        <p14:creationId xmlns:p14="http://schemas.microsoft.com/office/powerpoint/2010/main" val="3512721991"/>
      </p:ext>
    </p:extLst>
  </p:cSld>
  <p:clrMapOvr>
    <a:masterClrMapping/>
  </p:clrMapOvr>
  <mc:AlternateContent xmlns:mc="http://schemas.openxmlformats.org/markup-compatibility/2006" xmlns:p14="http://schemas.microsoft.com/office/powerpoint/2010/main">
    <mc:Choice Requires="p14">
      <p:transition spd="slow" p14:dur="2000" advTm="312"/>
    </mc:Choice>
    <mc:Fallback xmlns="">
      <p:transition spd="slow" advTm="31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bwMode="auto">
          <a:xfrm>
            <a:off x="133684" y="2961830"/>
            <a:ext cx="8662737" cy="1143299"/>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9" name="Rectangle 28"/>
          <p:cNvSpPr/>
          <p:nvPr/>
        </p:nvSpPr>
        <p:spPr>
          <a:xfrm>
            <a:off x="0" y="1304744"/>
            <a:ext cx="8796421" cy="449715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 name="Rectangle 1"/>
          <p:cNvSpPr/>
          <p:nvPr/>
        </p:nvSpPr>
        <p:spPr>
          <a:xfrm>
            <a:off x="-329608" y="3230344"/>
            <a:ext cx="9092233" cy="523220"/>
          </a:xfrm>
          <a:prstGeom prst="rect">
            <a:avLst/>
          </a:prstGeom>
        </p:spPr>
        <p:txBody>
          <a:bodyPr wrap="square">
            <a:spAutoFit/>
          </a:bodyPr>
          <a:lstStyle/>
          <a:p>
            <a:pPr lvl="1" algn="ctr"/>
            <a:r>
              <a:rPr lang="en-US" sz="2800" dirty="0">
                <a:latin typeface="Times New Roman" pitchFamily="18" charset="0"/>
                <a:cs typeface="Times New Roman" pitchFamily="18" charset="0"/>
              </a:rPr>
              <a:t>Breaking the inverse coupled dependence of S and </a:t>
            </a:r>
            <a:r>
              <a:rPr lang="el-GR" sz="2800" dirty="0" smtClean="0">
                <a:latin typeface="Times New Roman" pitchFamily="18" charset="0"/>
                <a:cs typeface="Times New Roman" pitchFamily="18" charset="0"/>
              </a:rPr>
              <a:t>σ</a:t>
            </a:r>
            <a:endParaRPr lang="en-US" sz="2800" dirty="0">
              <a:latin typeface="Times New Roman" pitchFamily="18" charset="0"/>
              <a:cs typeface="Times New Roman" pitchFamily="18" charset="0"/>
            </a:endParaRPr>
          </a:p>
        </p:txBody>
      </p:sp>
      <p:sp>
        <p:nvSpPr>
          <p:cNvPr id="7" name="TextBox 6"/>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8" name="Picture 2" descr="G:\Colloquium-Slides\IISc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244733"/>
      </p:ext>
    </p:extLst>
  </p:cSld>
  <p:clrMapOvr>
    <a:masterClrMapping/>
  </p:clrMapOvr>
  <mc:AlternateContent xmlns:mc="http://schemas.openxmlformats.org/markup-compatibility/2006" xmlns:p14="http://schemas.microsoft.com/office/powerpoint/2010/main">
    <mc:Choice Requires="p14">
      <p:transition spd="slow" p14:dur="2000" advTm="373"/>
    </mc:Choice>
    <mc:Fallback xmlns="">
      <p:transition spd="slow" advTm="37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3" descr="G:\Colloquium-Slides\Bi2S3\ZT-bisw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3071" y="1613748"/>
            <a:ext cx="4144585" cy="38356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1532" y="244781"/>
            <a:ext cx="7616188" cy="584775"/>
          </a:xfrm>
          <a:prstGeom prst="rect">
            <a:avLst/>
          </a:prstGeom>
          <a:noFill/>
        </p:spPr>
        <p:txBody>
          <a:bodyPr wrap="none" rtlCol="0">
            <a:spAutoFit/>
          </a:bodyPr>
          <a:lstStyle/>
          <a:p>
            <a:r>
              <a:rPr lang="en-US" sz="3200" kern="0" dirty="0" smtClean="0">
                <a:solidFill>
                  <a:srgbClr val="BC1100"/>
                </a:solidFill>
                <a:latin typeface="Times New Roman" pitchFamily="18" charset="0"/>
                <a:ea typeface="+mj-ea"/>
                <a:cs typeface="Times New Roman" pitchFamily="18" charset="0"/>
              </a:rPr>
              <a:t>Bi</a:t>
            </a:r>
            <a:r>
              <a:rPr lang="en-US" sz="3200" kern="0" baseline="-25000" dirty="0" smtClean="0">
                <a:solidFill>
                  <a:srgbClr val="BC1100"/>
                </a:solidFill>
                <a:latin typeface="Times New Roman" pitchFamily="18" charset="0"/>
                <a:ea typeface="+mj-ea"/>
                <a:cs typeface="Times New Roman" pitchFamily="18" charset="0"/>
              </a:rPr>
              <a:t>2</a:t>
            </a:r>
            <a:r>
              <a:rPr lang="en-US" sz="3200" kern="0" dirty="0" smtClean="0">
                <a:solidFill>
                  <a:srgbClr val="BC1100"/>
                </a:solidFill>
                <a:latin typeface="Times New Roman" pitchFamily="18" charset="0"/>
                <a:ea typeface="+mj-ea"/>
                <a:cs typeface="Times New Roman" pitchFamily="18" charset="0"/>
              </a:rPr>
              <a:t>S</a:t>
            </a:r>
            <a:r>
              <a:rPr lang="en-US" sz="3200" kern="0" baseline="-25000" dirty="0" smtClean="0">
                <a:solidFill>
                  <a:srgbClr val="BC1100"/>
                </a:solidFill>
                <a:latin typeface="Times New Roman" pitchFamily="18" charset="0"/>
                <a:ea typeface="+mj-ea"/>
                <a:cs typeface="Times New Roman" pitchFamily="18" charset="0"/>
              </a:rPr>
              <a:t>3</a:t>
            </a:r>
            <a:r>
              <a:rPr lang="en-US" sz="3200" kern="0" dirty="0" smtClean="0">
                <a:solidFill>
                  <a:srgbClr val="BC1100"/>
                </a:solidFill>
                <a:latin typeface="Times New Roman" pitchFamily="18" charset="0"/>
                <a:ea typeface="+mj-ea"/>
                <a:cs typeface="Times New Roman" pitchFamily="18" charset="0"/>
              </a:rPr>
              <a:t>: Possible good thermoelectric material</a:t>
            </a:r>
            <a:endParaRPr lang="en-US" sz="3200" dirty="0">
              <a:solidFill>
                <a:srgbClr val="BC1100"/>
              </a:solidFill>
              <a:latin typeface="Times New Roman" pitchFamily="18" charset="0"/>
              <a:cs typeface="Times New Roman" pitchFamily="18" charset="0"/>
            </a:endParaRPr>
          </a:p>
        </p:txBody>
      </p:sp>
      <p:pic>
        <p:nvPicPr>
          <p:cNvPr id="9" name="Picture 4" descr="G:\Tribhuwan\WORK\Bi2S3_manuscript\new\latest\figure1.jpg"/>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1079938" y="1140535"/>
            <a:ext cx="2467303" cy="35019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709" y="4627658"/>
            <a:ext cx="5084264" cy="1708160"/>
          </a:xfrm>
          <a:prstGeom prst="rect">
            <a:avLst/>
          </a:prstGeom>
          <a:solidFill>
            <a:schemeClr val="bg1"/>
          </a:solidFill>
        </p:spPr>
        <p:txBody>
          <a:bodyPr wrap="square" rtlCol="0" anchor="b">
            <a:spAutoFit/>
          </a:bodyPr>
          <a:lstStyle/>
          <a:p>
            <a:pPr marL="342900" indent="-342900">
              <a:buClr>
                <a:srgbClr val="FF9900"/>
              </a:buClr>
              <a:buSzPct val="190000"/>
              <a:buFont typeface="Arial" pitchFamily="34" charset="0"/>
              <a:buChar char="•"/>
            </a:pPr>
            <a:r>
              <a:rPr lang="en-US" sz="2100" dirty="0" smtClean="0">
                <a:latin typeface="Times New Roman" pitchFamily="18" charset="0"/>
                <a:cs typeface="Times New Roman" pitchFamily="18" charset="0"/>
              </a:rPr>
              <a:t>Moderate 1.23 </a:t>
            </a:r>
            <a:r>
              <a:rPr lang="en-US" sz="2100" dirty="0" err="1" smtClean="0">
                <a:latin typeface="Times New Roman" pitchFamily="18" charset="0"/>
                <a:cs typeface="Times New Roman" pitchFamily="18" charset="0"/>
              </a:rPr>
              <a:t>eV</a:t>
            </a:r>
            <a:r>
              <a:rPr lang="en-US" sz="2100" dirty="0" smtClean="0">
                <a:latin typeface="Times New Roman" pitchFamily="18" charset="0"/>
                <a:cs typeface="Times New Roman" pitchFamily="18" charset="0"/>
              </a:rPr>
              <a:t> band gap semiconductor </a:t>
            </a:r>
          </a:p>
          <a:p>
            <a:pPr marL="342900" indent="-342900">
              <a:buClr>
                <a:srgbClr val="FF9900"/>
              </a:buClr>
              <a:buSzPct val="190000"/>
              <a:buFont typeface="Arial" pitchFamily="34" charset="0"/>
              <a:buChar char="•"/>
            </a:pPr>
            <a:r>
              <a:rPr lang="en-US" sz="2100" dirty="0" smtClean="0">
                <a:latin typeface="Times New Roman" pitchFamily="18" charset="0"/>
                <a:cs typeface="Times New Roman" pitchFamily="18" charset="0"/>
              </a:rPr>
              <a:t>Large thermopower and low thermal conductivity</a:t>
            </a:r>
          </a:p>
          <a:p>
            <a:pPr marL="342900" indent="-342900">
              <a:buClr>
                <a:srgbClr val="FF9900"/>
              </a:buClr>
              <a:buSzPct val="190000"/>
              <a:buFont typeface="Arial" pitchFamily="34" charset="0"/>
              <a:buChar char="•"/>
            </a:pPr>
            <a:r>
              <a:rPr lang="en-US" sz="2100" dirty="0" smtClean="0">
                <a:latin typeface="Times New Roman" pitchFamily="18" charset="0"/>
                <a:cs typeface="Times New Roman" pitchFamily="18" charset="0"/>
              </a:rPr>
              <a:t>Poor electrical conductivity</a:t>
            </a:r>
          </a:p>
        </p:txBody>
      </p:sp>
      <p:sp>
        <p:nvSpPr>
          <p:cNvPr id="11" name="TextBox 10"/>
          <p:cNvSpPr txBox="1"/>
          <p:nvPr/>
        </p:nvSpPr>
        <p:spPr>
          <a:xfrm>
            <a:off x="5678503" y="6274683"/>
            <a:ext cx="3436883"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For Bi</a:t>
            </a:r>
            <a:r>
              <a:rPr lang="en-US" sz="2400" b="1" baseline="-25000" dirty="0" smtClean="0">
                <a:solidFill>
                  <a:srgbClr val="FF0000"/>
                </a:solidFill>
                <a:latin typeface="Times New Roman" pitchFamily="18" charset="0"/>
                <a:cs typeface="Times New Roman" pitchFamily="18" charset="0"/>
              </a:rPr>
              <a:t>2</a:t>
            </a:r>
            <a:r>
              <a:rPr lang="en-US" sz="2400" b="1" dirty="0" smtClean="0">
                <a:solidFill>
                  <a:srgbClr val="FF0000"/>
                </a:solidFill>
                <a:latin typeface="Times New Roman" pitchFamily="18" charset="0"/>
                <a:cs typeface="Times New Roman" pitchFamily="18" charset="0"/>
              </a:rPr>
              <a:t>Te</a:t>
            </a:r>
            <a:r>
              <a:rPr lang="en-US" sz="2400" b="1" baseline="-25000" dirty="0" smtClean="0">
                <a:solidFill>
                  <a:srgbClr val="FF0000"/>
                </a:solidFill>
                <a:latin typeface="Times New Roman" pitchFamily="18" charset="0"/>
                <a:cs typeface="Times New Roman" pitchFamily="18" charset="0"/>
              </a:rPr>
              <a:t>3</a:t>
            </a:r>
            <a:r>
              <a:rPr lang="en-US" sz="2400" b="1" dirty="0" smtClean="0">
                <a:solidFill>
                  <a:srgbClr val="FF0000"/>
                </a:solidFill>
                <a:latin typeface="Times New Roman" pitchFamily="18" charset="0"/>
                <a:cs typeface="Times New Roman" pitchFamily="18" charset="0"/>
              </a:rPr>
              <a:t>: ZT </a:t>
            </a:r>
            <a:r>
              <a:rPr lang="en-US" sz="2400" b="1" dirty="0" smtClean="0">
                <a:solidFill>
                  <a:srgbClr val="FF0000"/>
                </a:solidFill>
                <a:latin typeface="Times New Roman" pitchFamily="18" charset="0"/>
                <a:cs typeface="Times New Roman" pitchFamily="18" charset="0"/>
                <a:sym typeface="Symbol"/>
              </a:rPr>
              <a:t>~ 1.5 </a:t>
            </a:r>
            <a:endParaRPr lang="en-US" sz="2400" b="1" dirty="0">
              <a:solidFill>
                <a:srgbClr val="FF0000"/>
              </a:solidFill>
              <a:latin typeface="Times New Roman" pitchFamily="18" charset="0"/>
              <a:cs typeface="Times New Roman" pitchFamily="18" charset="0"/>
            </a:endParaRPr>
          </a:p>
        </p:txBody>
      </p:sp>
      <p:sp>
        <p:nvSpPr>
          <p:cNvPr id="12" name="Rectangle 11"/>
          <p:cNvSpPr/>
          <p:nvPr/>
        </p:nvSpPr>
        <p:spPr>
          <a:xfrm>
            <a:off x="5378668" y="5451565"/>
            <a:ext cx="3962400" cy="830997"/>
          </a:xfrm>
          <a:prstGeom prst="rect">
            <a:avLst/>
          </a:prstGeom>
        </p:spPr>
        <p:txBody>
          <a:bodyPr wrap="square">
            <a:spAutoFit/>
          </a:bodyPr>
          <a:lstStyle/>
          <a:p>
            <a:r>
              <a:rPr lang="en-US" sz="1200" dirty="0" smtClean="0">
                <a:latin typeface="Times New Roman" pitchFamily="18" charset="0"/>
                <a:cs typeface="Times New Roman" pitchFamily="18" charset="0"/>
              </a:rPr>
              <a:t>Data from: Adv. Energy Mater. 2012, 2, 634–638</a:t>
            </a:r>
          </a:p>
          <a:p>
            <a:r>
              <a:rPr lang="en-US" sz="1200" dirty="0" smtClean="0">
                <a:latin typeface="Times New Roman" pitchFamily="18" charset="0"/>
                <a:cs typeface="Times New Roman" pitchFamily="18" charset="0"/>
              </a:rPr>
              <a:t>1. Solid State Communications 162 (2013) 48–52</a:t>
            </a:r>
          </a:p>
          <a:p>
            <a:r>
              <a:rPr lang="en-US" sz="1200" dirty="0" smtClean="0">
                <a:latin typeface="Times New Roman" pitchFamily="18" charset="0"/>
                <a:cs typeface="Times New Roman" pitchFamily="18" charset="0"/>
              </a:rPr>
              <a:t>2. Journal of Alloys and Compounds 514 (2012) 205– 209</a:t>
            </a:r>
          </a:p>
          <a:p>
            <a:endParaRPr lang="en-US" sz="1200" dirty="0">
              <a:latin typeface="Times New Roman" pitchFamily="18" charset="0"/>
              <a:cs typeface="Times New Roman" pitchFamily="18" charset="0"/>
            </a:endParaRPr>
          </a:p>
        </p:txBody>
      </p:sp>
      <p:sp>
        <p:nvSpPr>
          <p:cNvPr id="20" name="TextBox 19"/>
          <p:cNvSpPr txBox="1"/>
          <p:nvPr/>
        </p:nvSpPr>
        <p:spPr>
          <a:xfrm>
            <a:off x="5287101" y="1166304"/>
            <a:ext cx="3730779" cy="46166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400" dirty="0">
                <a:solidFill>
                  <a:srgbClr val="C00000"/>
                </a:solidFill>
                <a:latin typeface="Times New Roman" pitchFamily="18" charset="0"/>
                <a:cs typeface="Times New Roman" pitchFamily="18" charset="0"/>
              </a:rPr>
              <a:t>Current </a:t>
            </a:r>
            <a:r>
              <a:rPr lang="en-US" sz="2400" dirty="0" smtClean="0">
                <a:solidFill>
                  <a:srgbClr val="C00000"/>
                </a:solidFill>
                <a:latin typeface="Times New Roman" pitchFamily="18" charset="0"/>
                <a:cs typeface="Times New Roman" pitchFamily="18" charset="0"/>
              </a:rPr>
              <a:t>scenario for Bi</a:t>
            </a:r>
            <a:r>
              <a:rPr lang="en-US" sz="2400" baseline="-25000" dirty="0" smtClean="0">
                <a:solidFill>
                  <a:srgbClr val="C00000"/>
                </a:solidFill>
                <a:latin typeface="Times New Roman" pitchFamily="18" charset="0"/>
                <a:cs typeface="Times New Roman" pitchFamily="18" charset="0"/>
              </a:rPr>
              <a:t>2</a:t>
            </a:r>
            <a:r>
              <a:rPr lang="en-US" sz="2400" dirty="0" smtClean="0">
                <a:solidFill>
                  <a:srgbClr val="C00000"/>
                </a:solidFill>
                <a:latin typeface="Times New Roman" pitchFamily="18" charset="0"/>
                <a:cs typeface="Times New Roman" pitchFamily="18" charset="0"/>
              </a:rPr>
              <a:t>S</a:t>
            </a:r>
            <a:r>
              <a:rPr lang="en-US" sz="2400" baseline="-25000" dirty="0" smtClean="0">
                <a:solidFill>
                  <a:srgbClr val="C00000"/>
                </a:solidFill>
                <a:latin typeface="Times New Roman" pitchFamily="18" charset="0"/>
                <a:cs typeface="Times New Roman" pitchFamily="18" charset="0"/>
              </a:rPr>
              <a:t>3</a:t>
            </a:r>
            <a:r>
              <a:rPr lang="en-US" sz="2400"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p:txBody>
      </p:sp>
      <p:sp>
        <p:nvSpPr>
          <p:cNvPr id="15" name="TextBox 14"/>
          <p:cNvSpPr txBox="1"/>
          <p:nvPr/>
        </p:nvSpPr>
        <p:spPr>
          <a:xfrm>
            <a:off x="76709" y="6328729"/>
            <a:ext cx="5084264" cy="415498"/>
          </a:xfrm>
          <a:prstGeom prst="rect">
            <a:avLst/>
          </a:prstGeom>
          <a:solidFill>
            <a:schemeClr val="bg1"/>
          </a:solidFill>
        </p:spPr>
        <p:txBody>
          <a:bodyPr wrap="square" rtlCol="0" anchor="b">
            <a:spAutoFit/>
          </a:bodyPr>
          <a:lstStyle/>
          <a:p>
            <a:pPr marL="342900" indent="-342900">
              <a:buClr>
                <a:srgbClr val="FF9900"/>
              </a:buClr>
              <a:buSzPct val="190000"/>
              <a:buFont typeface="Arial" pitchFamily="34" charset="0"/>
              <a:buChar char="•"/>
            </a:pPr>
            <a:r>
              <a:rPr lang="en-US" sz="2100" dirty="0">
                <a:latin typeface="Times New Roman" pitchFamily="18" charset="0"/>
                <a:cs typeface="Times New Roman" pitchFamily="18" charset="0"/>
              </a:rPr>
              <a:t>Pressure can be used to improve σ</a:t>
            </a:r>
          </a:p>
        </p:txBody>
      </p:sp>
      <p:sp>
        <p:nvSpPr>
          <p:cNvPr id="16" name="Oval 15"/>
          <p:cNvSpPr/>
          <p:nvPr/>
        </p:nvSpPr>
        <p:spPr bwMode="auto">
          <a:xfrm>
            <a:off x="298579" y="6329860"/>
            <a:ext cx="4099999" cy="42697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Helvetica" pitchFamily="34" charset="0"/>
            </a:endParaRPr>
          </a:p>
        </p:txBody>
      </p:sp>
      <p:sp>
        <p:nvSpPr>
          <p:cNvPr id="14" name="TextBox 13"/>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7" name="Picture 2" descr="G:\Colloquium-Slides\IISc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66647364"/>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335"/>
            <a:ext cx="8229600" cy="545170"/>
          </a:xfrm>
        </p:spPr>
        <p:txBody>
          <a:bodyPr>
            <a:noAutofit/>
          </a:bodyPr>
          <a:lstStyle/>
          <a:p>
            <a:pPr algn="l"/>
            <a:r>
              <a:rPr lang="en-US" sz="3200" dirty="0" smtClean="0">
                <a:solidFill>
                  <a:srgbClr val="C00000"/>
                </a:solidFill>
                <a:latin typeface="Times New Roman" pitchFamily="18" charset="0"/>
                <a:cs typeface="Times New Roman" pitchFamily="18" charset="0"/>
              </a:rPr>
              <a:t>Acknowledgement </a:t>
            </a:r>
            <a:endParaRPr lang="en-US" dirty="0">
              <a:solidFill>
                <a:srgbClr val="C00000"/>
              </a:solidFill>
              <a:latin typeface="Times New Roman" pitchFamily="18" charset="0"/>
              <a:cs typeface="Times New Roman" pitchFamily="18" charset="0"/>
            </a:endParaRPr>
          </a:p>
        </p:txBody>
      </p:sp>
      <p:sp>
        <p:nvSpPr>
          <p:cNvPr id="5" name="TextBox 4"/>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6" name="Picture 2" descr="G:\Colloquium-Slides\IISc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pic>
        <p:nvPicPr>
          <p:cNvPr id="519171" name="Picture 3" descr="G:\Pictures\pand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5254" y="1398825"/>
            <a:ext cx="1081967" cy="1311001"/>
          </a:xfrm>
          <a:prstGeom prst="rect">
            <a:avLst/>
          </a:prstGeom>
          <a:noFill/>
          <a:extLst>
            <a:ext uri="{909E8E84-426E-40DD-AFC4-6F175D3DCCD1}">
              <a14:hiddenFill xmlns:a14="http://schemas.microsoft.com/office/drawing/2010/main">
                <a:solidFill>
                  <a:srgbClr val="FFFFFF"/>
                </a:solidFill>
              </a14:hiddenFill>
            </a:ext>
          </a:extLst>
        </p:spPr>
      </p:pic>
      <p:pic>
        <p:nvPicPr>
          <p:cNvPr id="519172" name="Picture 4" descr="G:\Pictures\grou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3" y="1325320"/>
            <a:ext cx="5937931" cy="2592100"/>
          </a:xfrm>
          <a:prstGeom prst="rect">
            <a:avLst/>
          </a:prstGeom>
          <a:noFill/>
          <a:extLst>
            <a:ext uri="{909E8E84-426E-40DD-AFC4-6F175D3DCCD1}">
              <a14:hiddenFill xmlns:a14="http://schemas.microsoft.com/office/drawing/2010/main">
                <a:solidFill>
                  <a:srgbClr val="FFFFFF"/>
                </a:solidFill>
              </a14:hiddenFill>
            </a:ext>
          </a:extLst>
        </p:spPr>
      </p:pic>
      <p:pic>
        <p:nvPicPr>
          <p:cNvPr id="519173" name="Picture 5" descr="G:\Pictures\geo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753" y="1448585"/>
            <a:ext cx="1095152" cy="12612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993" y="845203"/>
            <a:ext cx="3762568"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Theory and simulation group</a:t>
            </a:r>
            <a:endParaRPr lang="en-US" sz="2400" dirty="0">
              <a:latin typeface="Times New Roman" pitchFamily="18" charset="0"/>
              <a:cs typeface="Times New Roman" pitchFamily="18" charset="0"/>
            </a:endParaRPr>
          </a:p>
        </p:txBody>
      </p:sp>
      <p:sp>
        <p:nvSpPr>
          <p:cNvPr id="8" name="TextBox 7"/>
          <p:cNvSpPr txBox="1"/>
          <p:nvPr/>
        </p:nvSpPr>
        <p:spPr>
          <a:xfrm>
            <a:off x="68966" y="5700667"/>
            <a:ext cx="2875531"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Funding Agencies </a:t>
            </a:r>
            <a:endParaRPr lang="en-US" sz="2800" dirty="0">
              <a:latin typeface="Times New Roman" pitchFamily="18" charset="0"/>
              <a:cs typeface="Times New Roman" pitchFamily="18" charset="0"/>
            </a:endParaRPr>
          </a:p>
        </p:txBody>
      </p:sp>
      <p:sp>
        <p:nvSpPr>
          <p:cNvPr id="9" name="TextBox 8"/>
          <p:cNvSpPr txBox="1"/>
          <p:nvPr/>
        </p:nvSpPr>
        <p:spPr>
          <a:xfrm>
            <a:off x="524490" y="6323648"/>
            <a:ext cx="4840014" cy="400110"/>
          </a:xfrm>
          <a:prstGeom prst="rect">
            <a:avLst/>
          </a:prstGeom>
          <a:noFill/>
        </p:spPr>
        <p:txBody>
          <a:bodyPr wrap="square" rtlCol="0">
            <a:spAutoFit/>
          </a:bodyPr>
          <a:lstStyle/>
          <a:p>
            <a:pPr marL="342900" indent="-342900">
              <a:buFont typeface="Arial" pitchFamily="34" charset="0"/>
              <a:buChar char="•"/>
            </a:pPr>
            <a:r>
              <a:rPr lang="en-US" sz="2000" dirty="0" err="1" smtClean="0">
                <a:latin typeface="Times New Roman" pitchFamily="18" charset="0"/>
                <a:cs typeface="Times New Roman" pitchFamily="18" charset="0"/>
              </a:rPr>
              <a:t>NpMass</a:t>
            </a:r>
            <a:r>
              <a:rPr lang="en-US" sz="2000" dirty="0" smtClean="0">
                <a:latin typeface="Times New Roman" pitchFamily="18" charset="0"/>
                <a:cs typeface="Times New Roman" pitchFamily="18" charset="0"/>
              </a:rPr>
              <a:t>,  DST Nano Mission</a:t>
            </a:r>
            <a:endParaRPr lang="en-US" sz="2000" dirty="0">
              <a:latin typeface="Times New Roman" pitchFamily="18" charset="0"/>
              <a:cs typeface="Times New Roman" pitchFamily="18" charset="0"/>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661" y="4123994"/>
            <a:ext cx="5943319" cy="1303414"/>
          </a:xfrm>
          <a:prstGeom prst="rect">
            <a:avLst/>
          </a:prstGeom>
        </p:spPr>
      </p:pic>
      <p:sp>
        <p:nvSpPr>
          <p:cNvPr id="12" name="Rectangle 11"/>
          <p:cNvSpPr/>
          <p:nvPr/>
        </p:nvSpPr>
        <p:spPr>
          <a:xfrm>
            <a:off x="51498" y="5395836"/>
            <a:ext cx="2483372" cy="369332"/>
          </a:xfrm>
          <a:prstGeom prst="rect">
            <a:avLst/>
          </a:prstGeom>
        </p:spPr>
        <p:txBody>
          <a:bodyPr wrap="none">
            <a:spAutoFit/>
          </a:bodyPr>
          <a:lstStyle/>
          <a:p>
            <a:r>
              <a:rPr lang="en-US" sz="1800" dirty="0">
                <a:latin typeface="Times New Roman" pitchFamily="18" charset="0"/>
                <a:cs typeface="Times New Roman" pitchFamily="18" charset="0"/>
              </a:rPr>
              <a:t>Cray XC40 - </a:t>
            </a: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SahasraT</a:t>
            </a:r>
            <a:r>
              <a:rPr lang="en-US" sz="1800" dirty="0">
                <a:latin typeface="Times New Roman" pitchFamily="18" charset="0"/>
                <a:cs typeface="Times New Roman" pitchFamily="18" charset="0"/>
              </a:rPr>
              <a:t>"</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9826" y="4062591"/>
            <a:ext cx="1671002" cy="2666491"/>
          </a:xfrm>
          <a:prstGeom prst="rect">
            <a:avLst/>
          </a:prstGeom>
        </p:spPr>
      </p:pic>
      <p:sp>
        <p:nvSpPr>
          <p:cNvPr id="14" name="TextBox 13"/>
          <p:cNvSpPr txBox="1"/>
          <p:nvPr/>
        </p:nvSpPr>
        <p:spPr>
          <a:xfrm>
            <a:off x="6233149" y="3548088"/>
            <a:ext cx="2554265" cy="369332"/>
          </a:xfrm>
          <a:prstGeom prst="rect">
            <a:avLst/>
          </a:prstGeom>
          <a:noFill/>
        </p:spPr>
        <p:txBody>
          <a:bodyPr wrap="square" rtlCol="0">
            <a:spAutoFit/>
          </a:bodyPr>
          <a:lstStyle/>
          <a:p>
            <a:r>
              <a:rPr lang="en-US" sz="1800" dirty="0" err="1" smtClean="0">
                <a:latin typeface="Times New Roman" pitchFamily="18" charset="0"/>
                <a:cs typeface="Times New Roman" pitchFamily="18" charset="0"/>
              </a:rPr>
              <a:t>Tej</a:t>
            </a:r>
            <a:r>
              <a:rPr lang="en-US" sz="1800" dirty="0" smtClean="0">
                <a:latin typeface="Times New Roman" pitchFamily="18" charset="0"/>
                <a:cs typeface="Times New Roman" pitchFamily="18" charset="0"/>
              </a:rPr>
              <a:t> and Planck @MRC </a:t>
            </a:r>
            <a:endParaRPr lang="en-US" sz="1800" dirty="0">
              <a:latin typeface="Times New Roman" pitchFamily="18" charset="0"/>
              <a:cs typeface="Times New Roman" pitchFamily="18" charset="0"/>
            </a:endParaRPr>
          </a:p>
        </p:txBody>
      </p:sp>
      <p:sp>
        <p:nvSpPr>
          <p:cNvPr id="3" name="TextBox 2"/>
          <p:cNvSpPr txBox="1"/>
          <p:nvPr/>
        </p:nvSpPr>
        <p:spPr>
          <a:xfrm>
            <a:off x="6233160" y="2743200"/>
            <a:ext cx="894091" cy="276999"/>
          </a:xfrm>
          <a:prstGeom prst="rect">
            <a:avLst/>
          </a:prstGeom>
          <a:noFill/>
        </p:spPr>
        <p:txBody>
          <a:bodyPr wrap="none" rtlCol="0">
            <a:spAutoFit/>
          </a:bodyPr>
          <a:lstStyle/>
          <a:p>
            <a:r>
              <a:rPr lang="en-US" smtClean="0"/>
              <a:t>Tribhuwan</a:t>
            </a:r>
            <a:endParaRPr lang="en-US" dirty="0"/>
          </a:p>
        </p:txBody>
      </p:sp>
      <p:sp>
        <p:nvSpPr>
          <p:cNvPr id="4" name="TextBox 3"/>
          <p:cNvSpPr txBox="1"/>
          <p:nvPr/>
        </p:nvSpPr>
        <p:spPr>
          <a:xfrm>
            <a:off x="7848600" y="2727960"/>
            <a:ext cx="696024" cy="276999"/>
          </a:xfrm>
          <a:prstGeom prst="rect">
            <a:avLst/>
          </a:prstGeom>
          <a:noFill/>
        </p:spPr>
        <p:txBody>
          <a:bodyPr wrap="none" rtlCol="0">
            <a:spAutoFit/>
          </a:bodyPr>
          <a:lstStyle/>
          <a:p>
            <a:r>
              <a:rPr lang="en-US" smtClean="0"/>
              <a:t>George</a:t>
            </a:r>
            <a:endParaRPr lang="en-US"/>
          </a:p>
        </p:txBody>
      </p:sp>
      <p:sp>
        <p:nvSpPr>
          <p:cNvPr id="10" name="TextBox 9"/>
          <p:cNvSpPr txBox="1"/>
          <p:nvPr/>
        </p:nvSpPr>
        <p:spPr>
          <a:xfrm>
            <a:off x="2751662" y="5462406"/>
            <a:ext cx="3090526" cy="276999"/>
          </a:xfrm>
          <a:prstGeom prst="rect">
            <a:avLst/>
          </a:prstGeom>
          <a:noFill/>
        </p:spPr>
        <p:txBody>
          <a:bodyPr wrap="none" rtlCol="0">
            <a:spAutoFit/>
          </a:bodyPr>
          <a:lstStyle/>
          <a:p>
            <a:r>
              <a:rPr lang="en-US" smtClean="0"/>
              <a:t>SERC Team: Dr</a:t>
            </a:r>
            <a:r>
              <a:rPr lang="en-US" dirty="0" smtClean="0"/>
              <a:t>. Lakshmi, Vinod and </a:t>
            </a:r>
            <a:r>
              <a:rPr lang="en-US" dirty="0" err="1" smtClean="0"/>
              <a:t>Anup</a:t>
            </a:r>
            <a:endParaRPr lang="en-US" dirty="0"/>
          </a:p>
        </p:txBody>
      </p:sp>
    </p:spTree>
    <p:extLst>
      <p:ext uri="{BB962C8B-B14F-4D97-AF65-F5344CB8AC3E}">
        <p14:creationId xmlns:p14="http://schemas.microsoft.com/office/powerpoint/2010/main" val="318322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extBox 18"/>
          <p:cNvSpPr txBox="1"/>
          <p:nvPr/>
        </p:nvSpPr>
        <p:spPr>
          <a:xfrm>
            <a:off x="-31532" y="244781"/>
            <a:ext cx="8337539" cy="584775"/>
          </a:xfrm>
          <a:prstGeom prst="rect">
            <a:avLst/>
          </a:prstGeom>
          <a:noFill/>
        </p:spPr>
        <p:txBody>
          <a:bodyPr wrap="none" rtlCol="0">
            <a:spAutoFit/>
          </a:bodyPr>
          <a:lstStyle/>
          <a:p>
            <a:r>
              <a:rPr lang="en-US" sz="3200" dirty="0">
                <a:solidFill>
                  <a:srgbClr val="C00000"/>
                </a:solidFill>
                <a:latin typeface="Times New Roman" pitchFamily="18" charset="0"/>
                <a:cs typeface="Times New Roman" pitchFamily="18" charset="0"/>
              </a:rPr>
              <a:t>How pressure can </a:t>
            </a:r>
            <a:r>
              <a:rPr lang="en-US" sz="3200" dirty="0" smtClean="0">
                <a:solidFill>
                  <a:srgbClr val="C00000"/>
                </a:solidFill>
                <a:latin typeface="Times New Roman" pitchFamily="18" charset="0"/>
                <a:cs typeface="Times New Roman" pitchFamily="18" charset="0"/>
              </a:rPr>
              <a:t>tune thermoelectric properties?</a:t>
            </a:r>
            <a:endParaRPr lang="en-US" sz="3200"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2662635" y="1868555"/>
                <a:ext cx="1731115" cy="9157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𝜎</m:t>
                      </m:r>
                      <m:r>
                        <a:rPr lang="en-US" sz="2400" b="0" i="1" smtClean="0">
                          <a:latin typeface="Cambria Math"/>
                        </a:rPr>
                        <m:t>= </m:t>
                      </m:r>
                      <m:f>
                        <m:fPr>
                          <m:ctrlPr>
                            <a:rPr lang="en-US" sz="2400" b="0" i="1" smtClean="0">
                              <a:latin typeface="Cambria Math" charset="0"/>
                            </a:rPr>
                          </m:ctrlPr>
                        </m:fPr>
                        <m:num>
                          <m:r>
                            <a:rPr lang="en-US" sz="2400" b="0" i="1" smtClean="0">
                              <a:latin typeface="Cambria Math"/>
                            </a:rPr>
                            <m:t>𝑛</m:t>
                          </m:r>
                          <m:sSup>
                            <m:sSupPr>
                              <m:ctrlPr>
                                <a:rPr lang="en-US" sz="2400" b="0" i="1" smtClean="0">
                                  <a:latin typeface="Cambria Math" charset="0"/>
                                </a:rPr>
                              </m:ctrlPr>
                            </m:sSupPr>
                            <m:e>
                              <m:r>
                                <a:rPr lang="en-US" sz="2400" b="0" i="1" smtClean="0">
                                  <a:latin typeface="Cambria Math"/>
                                </a:rPr>
                                <m:t>𝑒</m:t>
                              </m:r>
                            </m:e>
                            <m:sup>
                              <m:r>
                                <a:rPr lang="en-US" sz="2400" b="0" i="1" smtClean="0">
                                  <a:latin typeface="Cambria Math"/>
                                </a:rPr>
                                <m:t>2</m:t>
                              </m:r>
                            </m:sup>
                          </m:sSup>
                          <m:r>
                            <a:rPr lang="en-US" sz="2400" b="0" i="1" smtClean="0">
                              <a:latin typeface="Cambria Math"/>
                            </a:rPr>
                            <m:t>𝜏</m:t>
                          </m:r>
                        </m:num>
                        <m:den>
                          <m:sSubSup>
                            <m:sSubSupPr>
                              <m:ctrlPr>
                                <a:rPr lang="en-US" sz="2400" b="0" i="1" smtClean="0">
                                  <a:latin typeface="Cambria Math" charset="0"/>
                                </a:rPr>
                              </m:ctrlPr>
                            </m:sSubSupPr>
                            <m:e>
                              <m:r>
                                <a:rPr lang="en-US" sz="2400" b="0" i="1" smtClean="0">
                                  <a:latin typeface="Cambria Math"/>
                                </a:rPr>
                                <m:t>𝑚</m:t>
                              </m:r>
                            </m:e>
                            <m:sub>
                              <m:r>
                                <a:rPr lang="en-US" sz="2400" b="0" i="1" smtClean="0">
                                  <a:latin typeface="Cambria Math"/>
                                </a:rPr>
                                <m:t>𝑐𝑜𝑛𝑑</m:t>
                              </m:r>
                            </m:sub>
                            <m:sup>
                              <m:r>
                                <a:rPr lang="en-US" sz="2400" b="0" i="1" smtClean="0">
                                  <a:latin typeface="Cambria Math"/>
                                </a:rPr>
                                <m:t>∗</m:t>
                              </m:r>
                            </m:sup>
                          </m:sSubSup>
                        </m:den>
                      </m:f>
                    </m:oMath>
                  </m:oMathPara>
                </a14:m>
                <a:endParaRPr lang="en-US" sz="2400" dirty="0">
                  <a:latin typeface="Times New Roman" pitchFamily="18" charset="0"/>
                  <a:cs typeface="Times New Roman"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662635" y="1868555"/>
                <a:ext cx="1731115" cy="91570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59251" y="1994350"/>
                <a:ext cx="2412904" cy="6360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𝑆</m:t>
                      </m:r>
                      <m:d>
                        <m:dPr>
                          <m:ctrlPr>
                            <a:rPr lang="en-US" sz="2400" b="0" i="1" smtClean="0">
                              <a:latin typeface="Cambria Math" charset="0"/>
                            </a:rPr>
                          </m:ctrlPr>
                        </m:dPr>
                        <m:e>
                          <m:r>
                            <a:rPr lang="en-US" sz="2400" b="0" i="1" smtClean="0">
                              <a:latin typeface="Cambria Math"/>
                            </a:rPr>
                            <m:t>𝑇</m:t>
                          </m:r>
                        </m:e>
                      </m:d>
                      <m:r>
                        <a:rPr lang="en-US" sz="2400" b="0" i="1" smtClean="0">
                          <a:latin typeface="Cambria Math"/>
                          <a:ea typeface="Cambria Math"/>
                        </a:rPr>
                        <m:t>∝</m:t>
                      </m:r>
                      <m:sSubSup>
                        <m:sSubSupPr>
                          <m:ctrlPr>
                            <a:rPr lang="en-US" sz="2400" b="0" i="1" smtClean="0">
                              <a:latin typeface="Cambria Math" charset="0"/>
                              <a:ea typeface="Cambria Math"/>
                            </a:rPr>
                          </m:ctrlPr>
                        </m:sSubSupPr>
                        <m:e>
                          <m:r>
                            <a:rPr lang="en-US" sz="2400" b="0" i="1" smtClean="0">
                              <a:latin typeface="Cambria Math"/>
                              <a:ea typeface="Cambria Math"/>
                            </a:rPr>
                            <m:t>𝑚</m:t>
                          </m:r>
                        </m:e>
                        <m:sub>
                          <m:r>
                            <a:rPr lang="en-US" sz="2400" b="0" i="1" smtClean="0">
                              <a:latin typeface="Cambria Math"/>
                              <a:ea typeface="Cambria Math"/>
                            </a:rPr>
                            <m:t>𝑑𝑜𝑠</m:t>
                          </m:r>
                        </m:sub>
                        <m:sup>
                          <m:r>
                            <a:rPr lang="en-US" sz="2400" b="0" i="1" smtClean="0">
                              <a:latin typeface="Cambria Math"/>
                              <a:ea typeface="Cambria Math"/>
                            </a:rPr>
                            <m:t>∗</m:t>
                          </m:r>
                        </m:sup>
                      </m:sSubSup>
                      <m:sSup>
                        <m:sSupPr>
                          <m:ctrlPr>
                            <a:rPr lang="en-US" sz="2400" b="0" i="1" smtClean="0">
                              <a:latin typeface="Cambria Math" charset="0"/>
                              <a:ea typeface="Cambria Math"/>
                            </a:rPr>
                          </m:ctrlPr>
                        </m:sSupPr>
                        <m:e>
                          <m:r>
                            <a:rPr lang="en-US" sz="2400" b="0" i="1" smtClean="0">
                              <a:latin typeface="Cambria Math"/>
                              <a:ea typeface="Cambria Math"/>
                            </a:rPr>
                            <m:t>𝑛</m:t>
                          </m:r>
                        </m:e>
                        <m:sup>
                          <m:r>
                            <a:rPr lang="en-US" sz="2400" b="0" i="1" smtClean="0">
                              <a:latin typeface="Cambria Math"/>
                              <a:ea typeface="Cambria Math"/>
                            </a:rPr>
                            <m:t>−</m:t>
                          </m:r>
                          <m:f>
                            <m:fPr>
                              <m:ctrlPr>
                                <a:rPr lang="en-US" sz="2400" b="0" i="1" smtClean="0">
                                  <a:latin typeface="Cambria Math" charset="0"/>
                                  <a:ea typeface="Cambria Math"/>
                                </a:rPr>
                              </m:ctrlPr>
                            </m:fPr>
                            <m:num>
                              <m:r>
                                <a:rPr lang="en-US" sz="2400" b="0" i="1" smtClean="0">
                                  <a:latin typeface="Cambria Math"/>
                                  <a:ea typeface="Cambria Math"/>
                                </a:rPr>
                                <m:t>2</m:t>
                              </m:r>
                            </m:num>
                            <m:den>
                              <m:r>
                                <a:rPr lang="en-US" sz="2400" b="0" i="1" smtClean="0">
                                  <a:latin typeface="Cambria Math"/>
                                  <a:ea typeface="Cambria Math"/>
                                </a:rPr>
                                <m:t>3</m:t>
                              </m:r>
                            </m:den>
                          </m:f>
                        </m:sup>
                      </m:sSup>
                    </m:oMath>
                  </m:oMathPara>
                </a14:m>
                <a:endParaRPr lang="en-US" sz="2400" dirty="0">
                  <a:latin typeface="Times New Roman" pitchFamily="18" charset="0"/>
                  <a:cs typeface="Times New Roman"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59251" y="1994350"/>
                <a:ext cx="2412904" cy="636072"/>
              </a:xfrm>
              <a:prstGeom prst="rect">
                <a:avLst/>
              </a:prstGeom>
              <a:blipFill rotWithShape="1">
                <a:blip r:embed="rId4"/>
                <a:stretch>
                  <a:fillRect/>
                </a:stretch>
              </a:blipFill>
            </p:spPr>
            <p:txBody>
              <a:bodyPr/>
              <a:lstStyle/>
              <a:p>
                <a:r>
                  <a:rPr lang="en-US">
                    <a:noFill/>
                  </a:rPr>
                  <a:t> </a:t>
                </a:r>
              </a:p>
            </p:txBody>
          </p:sp>
        </mc:Fallback>
      </mc:AlternateContent>
      <p:sp>
        <p:nvSpPr>
          <p:cNvPr id="16" name="TextBox 15"/>
          <p:cNvSpPr txBox="1"/>
          <p:nvPr/>
        </p:nvSpPr>
        <p:spPr>
          <a:xfrm>
            <a:off x="3396505" y="5904627"/>
            <a:ext cx="6078569" cy="769441"/>
          </a:xfrm>
          <a:prstGeom prst="rect">
            <a:avLst/>
          </a:prstGeom>
          <a:noFill/>
        </p:spPr>
        <p:txBody>
          <a:bodyPr wrap="square" rtlCol="0">
            <a:spAutoFit/>
          </a:bodyPr>
          <a:lstStyle/>
          <a:p>
            <a:pPr marL="342900" indent="-342900">
              <a:buFont typeface="Arial" pitchFamily="34" charset="0"/>
              <a:buChar char="•"/>
            </a:pPr>
            <a:r>
              <a:rPr lang="en-US" sz="2200" dirty="0" smtClean="0">
                <a:latin typeface="Times New Roman" pitchFamily="18" charset="0"/>
                <a:cs typeface="Times New Roman" pitchFamily="18" charset="0"/>
              </a:rPr>
              <a:t>High density of states effective mass (</a:t>
            </a:r>
            <a:r>
              <a:rPr lang="en-US" sz="2200" i="1" dirty="0" smtClean="0">
                <a:latin typeface="Times New Roman" pitchFamily="18" charset="0"/>
                <a:cs typeface="Times New Roman" pitchFamily="18" charset="0"/>
              </a:rPr>
              <a:t>m</a:t>
            </a:r>
            <a:r>
              <a:rPr lang="en-US" sz="2200" i="1" baseline="30000" dirty="0" smtClean="0">
                <a:latin typeface="Times New Roman" pitchFamily="18" charset="0"/>
                <a:cs typeface="Times New Roman" pitchFamily="18" charset="0"/>
              </a:rPr>
              <a:t>*</a:t>
            </a:r>
            <a:r>
              <a:rPr lang="en-US" sz="2200" i="1" baseline="-25000" dirty="0" smtClean="0">
                <a:latin typeface="Times New Roman" pitchFamily="18" charset="0"/>
                <a:cs typeface="Times New Roman" pitchFamily="18" charset="0"/>
              </a:rPr>
              <a:t>dos</a:t>
            </a:r>
            <a:r>
              <a:rPr lang="en-US" sz="2200" dirty="0" smtClean="0">
                <a:latin typeface="Times New Roman" pitchFamily="18" charset="0"/>
                <a:cs typeface="Times New Roman" pitchFamily="18" charset="0"/>
              </a:rPr>
              <a:t>)</a:t>
            </a:r>
          </a:p>
          <a:p>
            <a:pPr marL="342900" indent="-342900">
              <a:buFont typeface="Arial" pitchFamily="34" charset="0"/>
              <a:buChar char="•"/>
            </a:pPr>
            <a:r>
              <a:rPr lang="en-US" sz="2200" dirty="0" smtClean="0">
                <a:latin typeface="Times New Roman" pitchFamily="18" charset="0"/>
                <a:cs typeface="Times New Roman" pitchFamily="18" charset="0"/>
              </a:rPr>
              <a:t>Low conductivity effective mass (</a:t>
            </a:r>
            <a:r>
              <a:rPr lang="en-US" sz="2200" i="1" dirty="0" smtClean="0">
                <a:latin typeface="Times New Roman" pitchFamily="18" charset="0"/>
                <a:cs typeface="Times New Roman" pitchFamily="18" charset="0"/>
              </a:rPr>
              <a:t>m</a:t>
            </a:r>
            <a:r>
              <a:rPr lang="en-US" sz="2200" i="1" baseline="30000" dirty="0" smtClean="0">
                <a:latin typeface="Times New Roman" pitchFamily="18" charset="0"/>
                <a:cs typeface="Times New Roman" pitchFamily="18" charset="0"/>
              </a:rPr>
              <a:t>*</a:t>
            </a:r>
            <a:r>
              <a:rPr lang="en-US" sz="2200" i="1" baseline="-25000" dirty="0" err="1" smtClean="0">
                <a:latin typeface="Times New Roman" pitchFamily="18" charset="0"/>
                <a:cs typeface="Times New Roman" pitchFamily="18" charset="0"/>
              </a:rPr>
              <a:t>cond</a:t>
            </a:r>
            <a:r>
              <a:rPr lang="en-US" sz="2200" dirty="0" smtClean="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7" name="TextBox 16"/>
              <p:cNvSpPr txBox="1"/>
              <p:nvPr/>
            </p:nvSpPr>
            <p:spPr>
              <a:xfrm>
                <a:off x="3135687" y="4777815"/>
                <a:ext cx="3055708" cy="888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latin typeface="Cambria Math" charset="0"/>
                            </a:rPr>
                          </m:ctrlPr>
                        </m:fPr>
                        <m:num>
                          <m:sSubSup>
                            <m:sSubSupPr>
                              <m:ctrlPr>
                                <a:rPr lang="en-US" sz="2400" b="1" i="1" smtClean="0">
                                  <a:solidFill>
                                    <a:srgbClr val="FF0000"/>
                                  </a:solidFill>
                                  <a:latin typeface="Cambria Math" charset="0"/>
                                </a:rPr>
                              </m:ctrlPr>
                            </m:sSubSupPr>
                            <m:e>
                              <m:r>
                                <a:rPr lang="en-US" sz="2400" b="1" i="1" smtClean="0">
                                  <a:solidFill>
                                    <a:srgbClr val="FF0000"/>
                                  </a:solidFill>
                                  <a:latin typeface="Cambria Math"/>
                                </a:rPr>
                                <m:t>𝒎</m:t>
                              </m:r>
                            </m:e>
                            <m:sub>
                              <m:r>
                                <a:rPr lang="en-US" sz="2400" b="1" i="1" smtClean="0">
                                  <a:solidFill>
                                    <a:srgbClr val="FF0000"/>
                                  </a:solidFill>
                                  <a:latin typeface="Cambria Math"/>
                                </a:rPr>
                                <m:t>𝒅𝒐𝒔</m:t>
                              </m:r>
                            </m:sub>
                            <m:sup>
                              <m:r>
                                <a:rPr lang="en-US" sz="2400" b="1" i="1" smtClean="0">
                                  <a:solidFill>
                                    <a:srgbClr val="FF0000"/>
                                  </a:solidFill>
                                  <a:latin typeface="Cambria Math"/>
                                </a:rPr>
                                <m:t>∗</m:t>
                              </m:r>
                            </m:sup>
                          </m:sSubSup>
                        </m:num>
                        <m:den>
                          <m:sSubSup>
                            <m:sSubSupPr>
                              <m:ctrlPr>
                                <a:rPr lang="en-US" sz="2400" b="1" i="1" smtClean="0">
                                  <a:solidFill>
                                    <a:srgbClr val="FF0000"/>
                                  </a:solidFill>
                                  <a:latin typeface="Cambria Math" charset="0"/>
                                </a:rPr>
                              </m:ctrlPr>
                            </m:sSubSupPr>
                            <m:e>
                              <m:r>
                                <a:rPr lang="en-US" sz="2400" b="1" i="1" smtClean="0">
                                  <a:solidFill>
                                    <a:srgbClr val="FF0000"/>
                                  </a:solidFill>
                                  <a:latin typeface="Cambria Math"/>
                                </a:rPr>
                                <m:t>𝒎</m:t>
                              </m:r>
                            </m:e>
                            <m:sub>
                              <m:r>
                                <a:rPr lang="en-US" sz="2400" b="1" i="1" smtClean="0">
                                  <a:solidFill>
                                    <a:srgbClr val="FF0000"/>
                                  </a:solidFill>
                                  <a:latin typeface="Cambria Math"/>
                                </a:rPr>
                                <m:t>𝒄𝒐𝒏𝒅</m:t>
                              </m:r>
                            </m:sub>
                            <m:sup>
                              <m:r>
                                <a:rPr lang="en-US" sz="2400" b="1" i="1" smtClean="0">
                                  <a:solidFill>
                                    <a:srgbClr val="FF0000"/>
                                  </a:solidFill>
                                  <a:latin typeface="Cambria Math"/>
                                </a:rPr>
                                <m:t>∗</m:t>
                              </m:r>
                            </m:sup>
                          </m:sSubSup>
                        </m:den>
                      </m:f>
                      <m:r>
                        <a:rPr lang="en-US" sz="2400" b="0" i="1" smtClean="0">
                          <a:latin typeface="Cambria Math"/>
                        </a:rPr>
                        <m:t>=</m:t>
                      </m:r>
                      <m:f>
                        <m:fPr>
                          <m:ctrlPr>
                            <a:rPr lang="en-US" sz="2400" b="0" i="1" smtClean="0">
                              <a:latin typeface="Cambria Math" charset="0"/>
                            </a:rPr>
                          </m:ctrlPr>
                        </m:fPr>
                        <m:num>
                          <m:r>
                            <a:rPr lang="en-US" sz="2400" b="0" i="1" smtClean="0">
                              <a:latin typeface="Cambria Math"/>
                            </a:rPr>
                            <m:t>2</m:t>
                          </m:r>
                        </m:num>
                        <m:den>
                          <m:r>
                            <a:rPr lang="en-US" sz="2400" b="0" i="1" smtClean="0">
                              <a:latin typeface="Cambria Math"/>
                            </a:rPr>
                            <m:t>3</m:t>
                          </m:r>
                        </m:den>
                      </m:f>
                      <m:sSup>
                        <m:sSupPr>
                          <m:ctrlPr>
                            <a:rPr lang="en-US" sz="2400" b="0" i="1" smtClean="0">
                              <a:latin typeface="Cambria Math" charset="0"/>
                            </a:rPr>
                          </m:ctrlPr>
                        </m:sSupPr>
                        <m:e>
                          <m:r>
                            <a:rPr lang="en-US" sz="2400" b="0" i="1" smtClean="0">
                              <a:latin typeface="Cambria Math"/>
                            </a:rPr>
                            <m:t>𝑟</m:t>
                          </m:r>
                        </m:e>
                        <m:sup>
                          <m:f>
                            <m:fPr>
                              <m:ctrlPr>
                                <a:rPr lang="en-US" sz="2400" b="0" i="1" smtClean="0">
                                  <a:latin typeface="Cambria Math" charset="0"/>
                                </a:rPr>
                              </m:ctrlPr>
                            </m:fPr>
                            <m:num>
                              <m:r>
                                <a:rPr lang="en-US" sz="2400" b="0" i="1" smtClean="0">
                                  <a:latin typeface="Cambria Math"/>
                                </a:rPr>
                                <m:t>1</m:t>
                              </m:r>
                            </m:num>
                            <m:den>
                              <m:r>
                                <a:rPr lang="en-US" sz="2400" b="0" i="1" smtClean="0">
                                  <a:latin typeface="Cambria Math"/>
                                </a:rPr>
                                <m:t>3</m:t>
                              </m:r>
                            </m:den>
                          </m:f>
                        </m:sup>
                      </m:sSup>
                      <m:r>
                        <a:rPr lang="en-US" sz="2400" b="0" i="1" smtClean="0">
                          <a:latin typeface="Cambria Math"/>
                        </a:rPr>
                        <m:t>+</m:t>
                      </m:r>
                      <m:f>
                        <m:fPr>
                          <m:ctrlPr>
                            <a:rPr lang="en-US" sz="2400" b="0" i="1" smtClean="0">
                              <a:latin typeface="Cambria Math" charset="0"/>
                            </a:rPr>
                          </m:ctrlPr>
                        </m:fPr>
                        <m:num>
                          <m:r>
                            <a:rPr lang="en-US" sz="2400" b="0" i="1" smtClean="0">
                              <a:latin typeface="Cambria Math"/>
                            </a:rPr>
                            <m:t>1</m:t>
                          </m:r>
                        </m:num>
                        <m:den>
                          <m:r>
                            <a:rPr lang="en-US" sz="2400" b="0" i="1" smtClean="0">
                              <a:latin typeface="Cambria Math"/>
                            </a:rPr>
                            <m:t>3</m:t>
                          </m:r>
                        </m:den>
                      </m:f>
                      <m:sSup>
                        <m:sSupPr>
                          <m:ctrlPr>
                            <a:rPr lang="en-US" sz="2400" b="0" i="1" smtClean="0">
                              <a:latin typeface="Cambria Math" charset="0"/>
                            </a:rPr>
                          </m:ctrlPr>
                        </m:sSupPr>
                        <m:e>
                          <m:r>
                            <a:rPr lang="en-US" sz="2400" b="0" i="1" smtClean="0">
                              <a:latin typeface="Cambria Math"/>
                            </a:rPr>
                            <m:t>𝑟</m:t>
                          </m:r>
                        </m:e>
                        <m:sup>
                          <m:r>
                            <a:rPr lang="en-US" sz="2400" b="0" i="1" smtClean="0">
                              <a:latin typeface="Cambria Math"/>
                            </a:rPr>
                            <m:t>−</m:t>
                          </m:r>
                          <m:f>
                            <m:fPr>
                              <m:ctrlPr>
                                <a:rPr lang="en-US" sz="2400" b="0" i="1" smtClean="0">
                                  <a:latin typeface="Cambria Math" charset="0"/>
                                </a:rPr>
                              </m:ctrlPr>
                            </m:fPr>
                            <m:num>
                              <m:r>
                                <a:rPr lang="en-US" sz="2400" b="0" i="1" smtClean="0">
                                  <a:latin typeface="Cambria Math"/>
                                </a:rPr>
                                <m:t>2</m:t>
                              </m:r>
                            </m:num>
                            <m:den>
                              <m:r>
                                <a:rPr lang="en-US" sz="2400" b="0" i="1" smtClean="0">
                                  <a:latin typeface="Cambria Math"/>
                                </a:rPr>
                                <m:t>3</m:t>
                              </m:r>
                            </m:den>
                          </m:f>
                        </m:sup>
                      </m:sSup>
                    </m:oMath>
                  </m:oMathPara>
                </a14:m>
                <a:endParaRPr lang="en-US" sz="2400" dirty="0">
                  <a:latin typeface="Times New Roman" pitchFamily="18" charset="0"/>
                  <a:cs typeface="Times New Roman"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135687" y="4777815"/>
                <a:ext cx="3055708" cy="888898"/>
              </a:xfrm>
              <a:prstGeom prst="rect">
                <a:avLst/>
              </a:prstGeom>
              <a:blipFill rotWithShape="1">
                <a:blip r:embed="rId5"/>
                <a:stretch>
                  <a:fillRect/>
                </a:stretch>
              </a:blipFill>
            </p:spPr>
            <p:txBody>
              <a:bodyPr/>
              <a:lstStyle/>
              <a:p>
                <a:r>
                  <a:rPr lang="en-US">
                    <a:noFill/>
                  </a:rPr>
                  <a:t> </a:t>
                </a:r>
              </a:p>
            </p:txBody>
          </p:sp>
        </mc:Fallback>
      </mc:AlternateContent>
      <p:sp>
        <p:nvSpPr>
          <p:cNvPr id="18" name="Rectangle 17"/>
          <p:cNvSpPr/>
          <p:nvPr/>
        </p:nvSpPr>
        <p:spPr>
          <a:xfrm>
            <a:off x="712072" y="6628299"/>
            <a:ext cx="1979196" cy="276999"/>
          </a:xfrm>
          <a:prstGeom prst="rect">
            <a:avLst/>
          </a:prstGeom>
        </p:spPr>
        <p:txBody>
          <a:bodyPr wrap="none">
            <a:spAutoFit/>
          </a:bodyPr>
          <a:lstStyle/>
          <a:p>
            <a:r>
              <a:rPr lang="en-US" sz="1200" dirty="0" smtClean="0">
                <a:latin typeface="Times New Roman" pitchFamily="18" charset="0"/>
                <a:cs typeface="Times New Roman" pitchFamily="18" charset="0"/>
              </a:rPr>
              <a:t>Phys. Rev. Applied 3.064003</a:t>
            </a:r>
            <a:endParaRPr lang="en-US" sz="1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0" name="TextBox 19"/>
              <p:cNvSpPr txBox="1"/>
              <p:nvPr/>
            </p:nvSpPr>
            <p:spPr>
              <a:xfrm>
                <a:off x="6564985" y="4720013"/>
                <a:ext cx="1217193" cy="765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𝑟</m:t>
                      </m:r>
                      <m:r>
                        <a:rPr lang="en-US" sz="2400" b="0" i="1" smtClean="0">
                          <a:latin typeface="Cambria Math"/>
                        </a:rPr>
                        <m:t>=</m:t>
                      </m:r>
                      <m:f>
                        <m:fPr>
                          <m:ctrlPr>
                            <a:rPr lang="en-US" sz="2400" b="0" i="1" smtClean="0">
                              <a:latin typeface="Cambria Math" charset="0"/>
                            </a:rPr>
                          </m:ctrlPr>
                        </m:fPr>
                        <m:num>
                          <m:r>
                            <a:rPr lang="en-US" sz="2400" i="1">
                              <a:latin typeface="Cambria Math"/>
                            </a:rPr>
                            <m:t>𝑚</m:t>
                          </m:r>
                          <m:r>
                            <m:rPr>
                              <m:nor/>
                            </m:rPr>
                            <a:rPr lang="en-US" sz="2400" baseline="-25000" dirty="0">
                              <a:latin typeface="Times New Roman" pitchFamily="18" charset="0"/>
                              <a:cs typeface="Times New Roman" pitchFamily="18" charset="0"/>
                            </a:rPr>
                            <m:t>⊥</m:t>
                          </m:r>
                        </m:num>
                        <m:den>
                          <m:r>
                            <a:rPr lang="en-US" sz="2400" b="0" i="1" smtClean="0">
                              <a:latin typeface="Cambria Math"/>
                            </a:rPr>
                            <m:t>𝑚</m:t>
                          </m:r>
                          <m:r>
                            <a:rPr lang="en-US" sz="2400" b="0" i="1" baseline="-25000" smtClean="0">
                              <a:latin typeface="Cambria Math"/>
                            </a:rPr>
                            <m:t>||</m:t>
                          </m:r>
                        </m:den>
                      </m:f>
                    </m:oMath>
                  </m:oMathPara>
                </a14:m>
                <a:endParaRPr lang="en-US" sz="2400" dirty="0">
                  <a:latin typeface="Times New Roman" pitchFamily="18" charset="0"/>
                  <a:cs typeface="Times New Roman"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6564985" y="4720013"/>
                <a:ext cx="1217193" cy="765402"/>
              </a:xfrm>
              <a:prstGeom prst="rect">
                <a:avLst/>
              </a:prstGeom>
              <a:blipFill rotWithShape="1">
                <a:blip r:embed="rId6"/>
                <a:stretch>
                  <a:fillRect b="-11905"/>
                </a:stretch>
              </a:blipFill>
            </p:spPr>
            <p:txBody>
              <a:bodyPr/>
              <a:lstStyle/>
              <a:p>
                <a:r>
                  <a:rPr lang="en-US">
                    <a:noFill/>
                  </a:rPr>
                  <a:t> </a:t>
                </a:r>
              </a:p>
            </p:txBody>
          </p:sp>
        </mc:Fallback>
      </mc:AlternateContent>
      <p:sp>
        <p:nvSpPr>
          <p:cNvPr id="28" name="TextBox 27"/>
          <p:cNvSpPr txBox="1"/>
          <p:nvPr/>
        </p:nvSpPr>
        <p:spPr>
          <a:xfrm>
            <a:off x="82372" y="1227527"/>
            <a:ext cx="3716756" cy="46166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smtClean="0">
                <a:solidFill>
                  <a:srgbClr val="C00000"/>
                </a:solidFill>
                <a:latin typeface="Times New Roman" pitchFamily="18" charset="0"/>
                <a:cs typeface="Times New Roman" pitchFamily="18" charset="0"/>
              </a:rPr>
              <a:t>Condition for high </a:t>
            </a:r>
            <a:r>
              <a:rPr lang="en-US" sz="2400" i="1" dirty="0" smtClean="0">
                <a:solidFill>
                  <a:srgbClr val="C00000"/>
                </a:solidFill>
                <a:latin typeface="Times New Roman" pitchFamily="18" charset="0"/>
                <a:cs typeface="Times New Roman" pitchFamily="18" charset="0"/>
              </a:rPr>
              <a:t>S</a:t>
            </a:r>
            <a:r>
              <a:rPr lang="en-US" sz="2400" dirty="0" smtClean="0">
                <a:solidFill>
                  <a:srgbClr val="C00000"/>
                </a:solidFill>
                <a:latin typeface="Times New Roman" pitchFamily="18" charset="0"/>
                <a:cs typeface="Times New Roman" pitchFamily="18" charset="0"/>
              </a:rPr>
              <a:t> and </a:t>
            </a:r>
            <a:r>
              <a:rPr lang="el-GR" sz="2400" i="1" dirty="0" smtClean="0">
                <a:solidFill>
                  <a:srgbClr val="C00000"/>
                </a:solidFill>
                <a:latin typeface="Times New Roman" pitchFamily="18" charset="0"/>
                <a:cs typeface="Times New Roman" pitchFamily="18" charset="0"/>
              </a:rPr>
              <a:t>σ</a:t>
            </a:r>
            <a:r>
              <a:rPr lang="en-US" sz="2400"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TextBox 1"/>
              <p:cNvSpPr txBox="1"/>
              <p:nvPr/>
            </p:nvSpPr>
            <p:spPr>
              <a:xfrm>
                <a:off x="315731" y="3386846"/>
                <a:ext cx="2884251" cy="712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charset="0"/>
                            </a:rPr>
                          </m:ctrlPr>
                        </m:sSubSupPr>
                        <m:e>
                          <m:r>
                            <a:rPr lang="en-US" sz="2400" b="0" i="1" smtClean="0">
                              <a:latin typeface="Cambria Math"/>
                            </a:rPr>
                            <m:t>𝑚</m:t>
                          </m:r>
                        </m:e>
                        <m:sub>
                          <m:r>
                            <a:rPr lang="en-US" sz="2400" b="0" i="1" smtClean="0">
                              <a:latin typeface="Cambria Math"/>
                            </a:rPr>
                            <m:t>𝑑𝑜𝑠</m:t>
                          </m:r>
                        </m:sub>
                        <m:sup>
                          <m:r>
                            <a:rPr lang="en-US" sz="2400" b="0" i="1" smtClean="0">
                              <a:latin typeface="Cambria Math"/>
                            </a:rPr>
                            <m:t>∗</m:t>
                          </m:r>
                        </m:sup>
                      </m:sSubSup>
                      <m:r>
                        <a:rPr lang="en-US" sz="2400" b="0" i="1" smtClean="0">
                          <a:latin typeface="Cambria Math"/>
                        </a:rPr>
                        <m:t>=</m:t>
                      </m:r>
                      <m:sSup>
                        <m:sSupPr>
                          <m:ctrlPr>
                            <a:rPr lang="en-US" sz="2400" b="0" i="1" smtClean="0">
                              <a:latin typeface="Cambria Math" charset="0"/>
                            </a:rPr>
                          </m:ctrlPr>
                        </m:sSupPr>
                        <m:e>
                          <m:r>
                            <m:rPr>
                              <m:sty m:val="p"/>
                            </m:rPr>
                            <a:rPr lang="en-US" sz="2400" i="1">
                              <a:latin typeface="Cambria Math"/>
                            </a:rPr>
                            <m:t>γ</m:t>
                          </m:r>
                        </m:e>
                        <m:sup>
                          <m:f>
                            <m:fPr>
                              <m:ctrlPr>
                                <a:rPr lang="en-US" sz="2400" b="0" i="1" smtClean="0">
                                  <a:latin typeface="Cambria Math" charset="0"/>
                                </a:rPr>
                              </m:ctrlPr>
                            </m:fPr>
                            <m:num>
                              <m:r>
                                <a:rPr lang="en-US" sz="2400" b="0" i="1" smtClean="0">
                                  <a:latin typeface="Cambria Math"/>
                                </a:rPr>
                                <m:t>2</m:t>
                              </m:r>
                            </m:num>
                            <m:den>
                              <m:r>
                                <a:rPr lang="en-US" sz="2400" b="0" i="1" smtClean="0">
                                  <a:latin typeface="Cambria Math"/>
                                </a:rPr>
                                <m:t>3</m:t>
                              </m:r>
                            </m:den>
                          </m:f>
                        </m:sup>
                      </m:sSup>
                      <m:sSup>
                        <m:sSupPr>
                          <m:ctrlPr>
                            <a:rPr lang="en-US" sz="2400" b="0" i="1" smtClean="0">
                              <a:latin typeface="Cambria Math" charset="0"/>
                            </a:rPr>
                          </m:ctrlPr>
                        </m:sSupPr>
                        <m:e>
                          <m:d>
                            <m:dPr>
                              <m:ctrlPr>
                                <a:rPr lang="en-US" sz="2400" b="0" i="1" smtClean="0">
                                  <a:latin typeface="Cambria Math" charset="0"/>
                                </a:rPr>
                              </m:ctrlPr>
                            </m:dPr>
                            <m:e>
                              <m:sSubSup>
                                <m:sSubSupPr>
                                  <m:ctrlPr>
                                    <a:rPr lang="en-US" sz="2400" b="0" i="1" smtClean="0">
                                      <a:latin typeface="Cambria Math" charset="0"/>
                                    </a:rPr>
                                  </m:ctrlPr>
                                </m:sSubSupPr>
                                <m:e>
                                  <m:r>
                                    <a:rPr lang="en-US" sz="2400" b="0" i="1" smtClean="0">
                                      <a:latin typeface="Cambria Math"/>
                                    </a:rPr>
                                    <m:t>𝑚</m:t>
                                  </m:r>
                                </m:e>
                                <m:sub>
                                  <m:r>
                                    <a:rPr lang="en-US" sz="2400" b="0" i="1" smtClean="0">
                                      <a:latin typeface="Cambria Math"/>
                                    </a:rPr>
                                    <m:t>∥</m:t>
                                  </m:r>
                                </m:sub>
                                <m:sup>
                                  <m:r>
                                    <a:rPr lang="en-US" sz="2400" b="0" i="1" smtClean="0">
                                      <a:latin typeface="Cambria Math"/>
                                    </a:rPr>
                                    <m:t>2</m:t>
                                  </m:r>
                                </m:sup>
                              </m:sSubSup>
                              <m:sSub>
                                <m:sSubPr>
                                  <m:ctrlPr>
                                    <a:rPr lang="en-US" sz="2400" b="0" i="1" smtClean="0">
                                      <a:latin typeface="Cambria Math" charset="0"/>
                                    </a:rPr>
                                  </m:ctrlPr>
                                </m:sSubPr>
                                <m:e>
                                  <m:r>
                                    <a:rPr lang="en-US" sz="2400" b="0" i="1" smtClean="0">
                                      <a:latin typeface="Cambria Math"/>
                                    </a:rPr>
                                    <m:t>𝑚</m:t>
                                  </m:r>
                                </m:e>
                                <m:sub>
                                  <m:r>
                                    <a:rPr lang="en-US" sz="2400" b="0" i="1" smtClean="0">
                                      <a:latin typeface="Cambria Math"/>
                                    </a:rPr>
                                    <m:t>⊥</m:t>
                                  </m:r>
                                </m:sub>
                              </m:sSub>
                            </m:e>
                          </m:d>
                        </m:e>
                        <m:sup>
                          <m:f>
                            <m:fPr>
                              <m:ctrlPr>
                                <a:rPr lang="en-US" sz="2400" b="0" i="1" smtClean="0">
                                  <a:latin typeface="Cambria Math" charset="0"/>
                                </a:rPr>
                              </m:ctrlPr>
                            </m:fPr>
                            <m:num>
                              <m:r>
                                <a:rPr lang="en-US" sz="2400" b="0" i="1" smtClean="0">
                                  <a:latin typeface="Cambria Math"/>
                                </a:rPr>
                                <m:t>1</m:t>
                              </m:r>
                            </m:num>
                            <m:den>
                              <m:r>
                                <a:rPr lang="en-US" sz="2400" b="0" i="1" smtClean="0">
                                  <a:latin typeface="Cambria Math"/>
                                </a:rPr>
                                <m:t>3</m:t>
                              </m:r>
                            </m:den>
                          </m:f>
                        </m:sup>
                      </m:sSup>
                    </m:oMath>
                  </m:oMathPara>
                </a14:m>
                <a:endParaRPr lang="en-US" sz="2400" dirty="0"/>
              </a:p>
            </p:txBody>
          </p:sp>
        </mc:Choice>
        <mc:Fallback xmlns="">
          <p:sp>
            <p:nvSpPr>
              <p:cNvPr id="2" name="TextBox 1"/>
              <p:cNvSpPr txBox="1">
                <a:spLocks noRot="1" noChangeAspect="1" noMove="1" noResize="1" noEditPoints="1" noAdjustHandles="1" noChangeArrowheads="1" noChangeShapeType="1" noTextEdit="1"/>
              </p:cNvSpPr>
              <p:nvPr/>
            </p:nvSpPr>
            <p:spPr>
              <a:xfrm>
                <a:off x="315731" y="3386846"/>
                <a:ext cx="2884251" cy="712887"/>
              </a:xfrm>
              <a:prstGeom prst="rect">
                <a:avLst/>
              </a:prstGeom>
              <a:blipFill rotWithShape="1">
                <a:blip r:embed="rId7"/>
                <a:stretch>
                  <a:fillRect/>
                </a:stretch>
              </a:blipFill>
            </p:spPr>
            <p:txBody>
              <a:bodyPr/>
              <a:lstStyle/>
              <a:p>
                <a:r>
                  <a:rPr lang="en-US">
                    <a:noFill/>
                  </a:rPr>
                  <a:t> </a:t>
                </a:r>
              </a:p>
            </p:txBody>
          </p:sp>
        </mc:Fallback>
      </mc:AlternateContent>
      <p:sp>
        <p:nvSpPr>
          <p:cNvPr id="3" name="Rectangle 2"/>
          <p:cNvSpPr/>
          <p:nvPr/>
        </p:nvSpPr>
        <p:spPr>
          <a:xfrm>
            <a:off x="82372" y="2813380"/>
            <a:ext cx="4072782" cy="461665"/>
          </a:xfrm>
          <a:prstGeom prst="rect">
            <a:avLst/>
          </a:prstGeom>
        </p:spPr>
        <p:txBody>
          <a:bodyPr wrap="none">
            <a:spAutoFit/>
          </a:bodyPr>
          <a:lstStyle/>
          <a:p>
            <a:r>
              <a:rPr lang="en-US" sz="2400" dirty="0" smtClean="0">
                <a:latin typeface="Times New Roman" pitchFamily="18" charset="0"/>
                <a:cs typeface="Times New Roman" pitchFamily="18" charset="0"/>
              </a:rPr>
              <a:t>Density of states effective mass</a:t>
            </a:r>
            <a:endParaRPr lang="en-US" sz="2400" dirty="0">
              <a:latin typeface="Times New Roman" pitchFamily="18" charset="0"/>
              <a:cs typeface="Times New Roman" pitchFamily="18" charset="0"/>
            </a:endParaRPr>
          </a:p>
        </p:txBody>
      </p:sp>
      <p:sp>
        <p:nvSpPr>
          <p:cNvPr id="21" name="Rectangle 20"/>
          <p:cNvSpPr/>
          <p:nvPr/>
        </p:nvSpPr>
        <p:spPr>
          <a:xfrm>
            <a:off x="4147142" y="1245156"/>
            <a:ext cx="4237122" cy="461665"/>
          </a:xfrm>
          <a:prstGeom prst="rect">
            <a:avLst/>
          </a:prstGeom>
        </p:spPr>
        <p:txBody>
          <a:bodyPr wrap="none">
            <a:spAutoFit/>
          </a:bodyPr>
          <a:lstStyle/>
          <a:p>
            <a:r>
              <a:rPr lang="en-US" sz="2400" dirty="0" smtClean="0">
                <a:latin typeface="Times New Roman" pitchFamily="18" charset="0"/>
                <a:cs typeface="Times New Roman" pitchFamily="18" charset="0"/>
              </a:rPr>
              <a:t>At a fixed T and carrier conc. (n)</a:t>
            </a:r>
            <a:endParaRPr lang="en-US" sz="2400" dirty="0">
              <a:latin typeface="Times New Roman" pitchFamily="18" charset="0"/>
              <a:cs typeface="Times New Roman" pitchFamily="18" charset="0"/>
            </a:endParaRPr>
          </a:p>
        </p:txBody>
      </p:sp>
      <p:sp>
        <p:nvSpPr>
          <p:cNvPr id="22" name="Rectangle 21"/>
          <p:cNvSpPr/>
          <p:nvPr/>
        </p:nvSpPr>
        <p:spPr>
          <a:xfrm>
            <a:off x="4919590" y="2832448"/>
            <a:ext cx="3627147" cy="461665"/>
          </a:xfrm>
          <a:prstGeom prst="rect">
            <a:avLst/>
          </a:prstGeom>
        </p:spPr>
        <p:txBody>
          <a:bodyPr wrap="none">
            <a:spAutoFit/>
          </a:bodyPr>
          <a:lstStyle/>
          <a:p>
            <a:r>
              <a:rPr lang="en-US" sz="2400" dirty="0" smtClean="0">
                <a:latin typeface="Times New Roman" pitchFamily="18" charset="0"/>
                <a:cs typeface="Times New Roman" pitchFamily="18" charset="0"/>
              </a:rPr>
              <a:t>Conductivity effective mass</a:t>
            </a:r>
            <a:endParaRPr lang="en-US" sz="24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5206927" y="3290889"/>
                <a:ext cx="2892650" cy="8686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latin typeface="Cambria Math" charset="0"/>
                            </a:rPr>
                          </m:ctrlPr>
                        </m:sSubSupPr>
                        <m:e>
                          <m:r>
                            <a:rPr lang="en-US" sz="2400" b="0" i="1" smtClean="0">
                              <a:latin typeface="Cambria Math"/>
                            </a:rPr>
                            <m:t>𝑚</m:t>
                          </m:r>
                        </m:e>
                        <m:sub>
                          <m:r>
                            <a:rPr lang="en-US" sz="2400" b="0" i="1" smtClean="0">
                              <a:latin typeface="Cambria Math"/>
                            </a:rPr>
                            <m:t>𝑐𝑜𝑛𝑑</m:t>
                          </m:r>
                        </m:sub>
                        <m:sup>
                          <m:r>
                            <a:rPr lang="en-US" sz="2400" b="0" i="1" smtClean="0">
                              <a:latin typeface="Cambria Math"/>
                            </a:rPr>
                            <m:t>∗</m:t>
                          </m:r>
                        </m:sup>
                      </m:sSubSup>
                      <m:r>
                        <a:rPr lang="en-US" sz="2400" b="0" i="1" smtClean="0">
                          <a:latin typeface="Cambria Math"/>
                        </a:rPr>
                        <m:t>= </m:t>
                      </m:r>
                      <m:f>
                        <m:fPr>
                          <m:ctrlPr>
                            <a:rPr lang="en-US" sz="2400" b="0" i="1" smtClean="0">
                              <a:latin typeface="Cambria Math" charset="0"/>
                            </a:rPr>
                          </m:ctrlPr>
                        </m:fPr>
                        <m:num>
                          <m:r>
                            <a:rPr lang="en-US" sz="2400" b="0" i="1" smtClean="0">
                              <a:latin typeface="Cambria Math"/>
                            </a:rPr>
                            <m:t>3</m:t>
                          </m:r>
                          <m:sSub>
                            <m:sSubPr>
                              <m:ctrlPr>
                                <a:rPr lang="en-US" sz="2400" b="0" i="1" smtClean="0">
                                  <a:latin typeface="Cambria Math" charset="0"/>
                                </a:rPr>
                              </m:ctrlPr>
                            </m:sSubPr>
                            <m:e>
                              <m:r>
                                <a:rPr lang="en-US" sz="2400" b="0" i="1" smtClean="0">
                                  <a:latin typeface="Cambria Math"/>
                                </a:rPr>
                                <m:t>𝑚</m:t>
                              </m:r>
                            </m:e>
                            <m:sub>
                              <m:r>
                                <a:rPr lang="en-US" sz="2400" b="0" i="1" smtClean="0">
                                  <a:latin typeface="Cambria Math"/>
                                </a:rPr>
                                <m:t>∥</m:t>
                              </m:r>
                            </m:sub>
                          </m:sSub>
                          <m:sSub>
                            <m:sSubPr>
                              <m:ctrlPr>
                                <a:rPr lang="en-US" sz="2400" b="0" i="1" smtClean="0">
                                  <a:latin typeface="Cambria Math" charset="0"/>
                                </a:rPr>
                              </m:ctrlPr>
                            </m:sSubPr>
                            <m:e>
                              <m:r>
                                <a:rPr lang="en-US" sz="2400" b="0" i="1" smtClean="0">
                                  <a:latin typeface="Cambria Math"/>
                                </a:rPr>
                                <m:t>𝑚</m:t>
                              </m:r>
                            </m:e>
                            <m:sub>
                              <m:r>
                                <a:rPr lang="en-US" sz="2400" b="0" i="1" smtClean="0">
                                  <a:latin typeface="Cambria Math"/>
                                </a:rPr>
                                <m:t>⊥</m:t>
                              </m:r>
                            </m:sub>
                          </m:sSub>
                        </m:num>
                        <m:den>
                          <m:r>
                            <a:rPr lang="en-US" sz="2400" b="0" i="1" smtClean="0">
                              <a:latin typeface="Cambria Math"/>
                            </a:rPr>
                            <m:t>2</m:t>
                          </m:r>
                          <m:sSub>
                            <m:sSubPr>
                              <m:ctrlPr>
                                <a:rPr lang="en-US" sz="2400" b="0" i="1" smtClean="0">
                                  <a:latin typeface="Cambria Math" charset="0"/>
                                </a:rPr>
                              </m:ctrlPr>
                            </m:sSubPr>
                            <m:e>
                              <m:r>
                                <a:rPr lang="en-US" sz="2400" b="0" i="1" smtClean="0">
                                  <a:latin typeface="Cambria Math"/>
                                </a:rPr>
                                <m:t>𝑚</m:t>
                              </m:r>
                            </m:e>
                            <m:sub>
                              <m:r>
                                <a:rPr lang="en-US" sz="2400" b="0" i="1" smtClean="0">
                                  <a:latin typeface="Cambria Math"/>
                                </a:rPr>
                                <m:t>⊥</m:t>
                              </m:r>
                            </m:sub>
                          </m:sSub>
                          <m:r>
                            <a:rPr lang="en-US" sz="2400" b="0" i="1" smtClean="0">
                              <a:latin typeface="Cambria Math"/>
                            </a:rPr>
                            <m:t>+</m:t>
                          </m:r>
                          <m:sSub>
                            <m:sSubPr>
                              <m:ctrlPr>
                                <a:rPr lang="en-US" sz="2400" b="0" i="1" smtClean="0">
                                  <a:latin typeface="Cambria Math" charset="0"/>
                                </a:rPr>
                              </m:ctrlPr>
                            </m:sSubPr>
                            <m:e>
                              <m:r>
                                <a:rPr lang="en-US" sz="2400" b="0" i="1" smtClean="0">
                                  <a:latin typeface="Cambria Math"/>
                                </a:rPr>
                                <m:t>𝑚</m:t>
                              </m:r>
                            </m:e>
                            <m:sub>
                              <m:r>
                                <a:rPr lang="en-US" sz="2400" b="0" i="1" smtClean="0">
                                  <a:latin typeface="Cambria Math"/>
                                </a:rPr>
                                <m:t>∥</m:t>
                              </m:r>
                            </m:sub>
                          </m:sSub>
                        </m:den>
                      </m:f>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5206927" y="3290889"/>
                <a:ext cx="2892650" cy="868636"/>
              </a:xfrm>
              <a:prstGeom prst="rect">
                <a:avLst/>
              </a:prstGeom>
              <a:blipFill rotWithShape="1">
                <a:blip r:embed="rId8"/>
                <a:stretch>
                  <a:fillRect/>
                </a:stretch>
              </a:blipFill>
            </p:spPr>
            <p:txBody>
              <a:bodyPr/>
              <a:lstStyle/>
              <a:p>
                <a:r>
                  <a:rPr lang="en-US">
                    <a:noFill/>
                  </a:rPr>
                  <a:t> </a:t>
                </a:r>
              </a:p>
            </p:txBody>
          </p:sp>
        </mc:Fallback>
      </mc:AlternateContent>
      <p:sp>
        <p:nvSpPr>
          <p:cNvPr id="5" name="Rectangle 4"/>
          <p:cNvSpPr/>
          <p:nvPr/>
        </p:nvSpPr>
        <p:spPr bwMode="auto">
          <a:xfrm>
            <a:off x="82372" y="2832448"/>
            <a:ext cx="4311378" cy="1374375"/>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Helvetica" pitchFamily="34" charset="0"/>
            </a:endParaRPr>
          </a:p>
        </p:txBody>
      </p:sp>
      <p:sp>
        <p:nvSpPr>
          <p:cNvPr id="23" name="Rectangle 22"/>
          <p:cNvSpPr/>
          <p:nvPr/>
        </p:nvSpPr>
        <p:spPr bwMode="auto">
          <a:xfrm>
            <a:off x="4749870" y="2842205"/>
            <a:ext cx="4311378" cy="1374375"/>
          </a:xfrm>
          <a:prstGeom prst="rect">
            <a:avLst/>
          </a:prstGeom>
          <a:no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Helvetica" pitchFamily="34" charset="0"/>
            </a:endParaRPr>
          </a:p>
        </p:txBody>
      </p:sp>
      <p:grpSp>
        <p:nvGrpSpPr>
          <p:cNvPr id="7" name="Group 6"/>
          <p:cNvGrpSpPr/>
          <p:nvPr/>
        </p:nvGrpSpPr>
        <p:grpSpPr>
          <a:xfrm>
            <a:off x="50840" y="4283546"/>
            <a:ext cx="3070852" cy="2357220"/>
            <a:chOff x="50840" y="4283546"/>
            <a:chExt cx="3070852" cy="2357220"/>
          </a:xfrm>
        </p:grpSpPr>
        <p:pic>
          <p:nvPicPr>
            <p:cNvPr id="15" name="Picture 2" descr="G:\Colloquium-Slides\mdos-msigm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639" y="4396015"/>
              <a:ext cx="2920053" cy="22447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50840" y="4283546"/>
                  <a:ext cx="756324" cy="55688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b="1" i="1" smtClean="0">
                                <a:solidFill>
                                  <a:srgbClr val="FF0000"/>
                                </a:solidFill>
                                <a:latin typeface="Cambria Math" charset="0"/>
                              </a:rPr>
                            </m:ctrlPr>
                          </m:fPr>
                          <m:num>
                            <m:sSubSup>
                              <m:sSubSupPr>
                                <m:ctrlPr>
                                  <a:rPr lang="en-US" sz="1400" b="1" i="1" smtClean="0">
                                    <a:solidFill>
                                      <a:srgbClr val="FF0000"/>
                                    </a:solidFill>
                                    <a:latin typeface="Cambria Math" charset="0"/>
                                  </a:rPr>
                                </m:ctrlPr>
                              </m:sSubSupPr>
                              <m:e>
                                <m:r>
                                  <a:rPr lang="en-US" sz="1400" b="1" i="1" smtClean="0">
                                    <a:solidFill>
                                      <a:srgbClr val="FF0000"/>
                                    </a:solidFill>
                                    <a:latin typeface="Cambria Math"/>
                                  </a:rPr>
                                  <m:t>𝒎</m:t>
                                </m:r>
                              </m:e>
                              <m:sub>
                                <m:r>
                                  <a:rPr lang="en-US" sz="1400" b="1" i="1" smtClean="0">
                                    <a:solidFill>
                                      <a:srgbClr val="FF0000"/>
                                    </a:solidFill>
                                    <a:latin typeface="Cambria Math"/>
                                  </a:rPr>
                                  <m:t>𝒅𝒐𝒔</m:t>
                                </m:r>
                              </m:sub>
                              <m:sup>
                                <m:r>
                                  <a:rPr lang="en-US" sz="1400" b="1" i="1" smtClean="0">
                                    <a:solidFill>
                                      <a:srgbClr val="FF0000"/>
                                    </a:solidFill>
                                    <a:latin typeface="Cambria Math"/>
                                  </a:rPr>
                                  <m:t>∗</m:t>
                                </m:r>
                              </m:sup>
                            </m:sSubSup>
                          </m:num>
                          <m:den>
                            <m:sSubSup>
                              <m:sSubSupPr>
                                <m:ctrlPr>
                                  <a:rPr lang="en-US" sz="1400" b="1" i="1" smtClean="0">
                                    <a:solidFill>
                                      <a:srgbClr val="FF0000"/>
                                    </a:solidFill>
                                    <a:latin typeface="Cambria Math" charset="0"/>
                                  </a:rPr>
                                </m:ctrlPr>
                              </m:sSubSupPr>
                              <m:e>
                                <m:r>
                                  <a:rPr lang="en-US" sz="1400" b="1" i="1" smtClean="0">
                                    <a:solidFill>
                                      <a:srgbClr val="FF0000"/>
                                    </a:solidFill>
                                    <a:latin typeface="Cambria Math"/>
                                  </a:rPr>
                                  <m:t>𝒎</m:t>
                                </m:r>
                              </m:e>
                              <m:sub>
                                <m:r>
                                  <a:rPr lang="en-US" sz="1400" b="1" i="1" smtClean="0">
                                    <a:solidFill>
                                      <a:srgbClr val="FF0000"/>
                                    </a:solidFill>
                                    <a:latin typeface="Cambria Math"/>
                                  </a:rPr>
                                  <m:t>𝒄𝒐𝒏𝒅</m:t>
                                </m:r>
                              </m:sub>
                              <m:sup>
                                <m:r>
                                  <a:rPr lang="en-US" sz="1400" b="1" i="1" smtClean="0">
                                    <a:solidFill>
                                      <a:srgbClr val="FF0000"/>
                                    </a:solidFill>
                                    <a:latin typeface="Cambria Math"/>
                                  </a:rPr>
                                  <m:t>∗</m:t>
                                </m:r>
                              </m:sup>
                            </m:sSubSup>
                          </m:den>
                        </m:f>
                      </m:oMath>
                    </m:oMathPara>
                  </a14:m>
                  <a:endParaRPr lang="en-US" sz="1400" b="1"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840" y="4283546"/>
                  <a:ext cx="756324" cy="556884"/>
                </a:xfrm>
                <a:prstGeom prst="rect">
                  <a:avLst/>
                </a:prstGeom>
                <a:blipFill rotWithShape="1">
                  <a:blip r:embed="rId10"/>
                  <a:stretch>
                    <a:fillRect/>
                  </a:stretch>
                </a:blipFill>
              </p:spPr>
              <p:txBody>
                <a:bodyPr/>
                <a:lstStyle/>
                <a:p>
                  <a:r>
                    <a:rPr lang="en-US">
                      <a:noFill/>
                    </a:rPr>
                    <a:t> </a:t>
                  </a:r>
                </a:p>
              </p:txBody>
            </p:sp>
          </mc:Fallback>
        </mc:AlternateContent>
      </p:grpSp>
      <p:sp>
        <p:nvSpPr>
          <p:cNvPr id="24" name="TextBox 23"/>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25" name="Picture 2" descr="G:\Colloquium-Slides\IISc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P spid="2" grpId="0"/>
      <p:bldP spid="3" grpId="0"/>
      <p:bldP spid="22" grpId="0"/>
      <p:bldP spid="4" grpId="0"/>
      <p:bldP spid="5"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2476" y="244781"/>
            <a:ext cx="8337539" cy="584775"/>
          </a:xfrm>
          <a:prstGeom prst="rect">
            <a:avLst/>
          </a:prstGeom>
          <a:noFill/>
        </p:spPr>
        <p:txBody>
          <a:bodyPr wrap="none" rtlCol="0">
            <a:spAutoFit/>
          </a:bodyPr>
          <a:lstStyle/>
          <a:p>
            <a:r>
              <a:rPr lang="en-US" sz="3200" dirty="0">
                <a:solidFill>
                  <a:srgbClr val="C00000"/>
                </a:solidFill>
                <a:latin typeface="Times New Roman" pitchFamily="18" charset="0"/>
                <a:cs typeface="Times New Roman" pitchFamily="18" charset="0"/>
              </a:rPr>
              <a:t>How pressure can </a:t>
            </a:r>
            <a:r>
              <a:rPr lang="en-US" sz="3200" dirty="0" smtClean="0">
                <a:solidFill>
                  <a:srgbClr val="C00000"/>
                </a:solidFill>
                <a:latin typeface="Times New Roman" pitchFamily="18" charset="0"/>
                <a:cs typeface="Times New Roman" pitchFamily="18" charset="0"/>
              </a:rPr>
              <a:t>tune </a:t>
            </a:r>
            <a:r>
              <a:rPr lang="en-US" sz="3200" dirty="0">
                <a:solidFill>
                  <a:srgbClr val="C00000"/>
                </a:solidFill>
                <a:latin typeface="Times New Roman" pitchFamily="18" charset="0"/>
                <a:cs typeface="Times New Roman" pitchFamily="18" charset="0"/>
              </a:rPr>
              <a:t>thermoelectric </a:t>
            </a:r>
            <a:r>
              <a:rPr lang="en-US" sz="3200" dirty="0" smtClean="0">
                <a:solidFill>
                  <a:srgbClr val="C00000"/>
                </a:solidFill>
                <a:latin typeface="Times New Roman" pitchFamily="18" charset="0"/>
                <a:cs typeface="Times New Roman" pitchFamily="18" charset="0"/>
              </a:rPr>
              <a:t>properties?</a:t>
            </a:r>
            <a:endParaRPr lang="en-US" sz="3200" dirty="0">
              <a:solidFill>
                <a:srgbClr val="C00000"/>
              </a:solidFill>
              <a:latin typeface="Times New Roman" pitchFamily="18" charset="0"/>
              <a:cs typeface="Times New Roman" pitchFamily="18" charset="0"/>
            </a:endParaRPr>
          </a:p>
        </p:txBody>
      </p:sp>
      <p:sp>
        <p:nvSpPr>
          <p:cNvPr id="27" name="TextBox 26"/>
          <p:cNvSpPr txBox="1"/>
          <p:nvPr/>
        </p:nvSpPr>
        <p:spPr>
          <a:xfrm>
            <a:off x="106879" y="1182070"/>
            <a:ext cx="5190336" cy="461665"/>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dirty="0" smtClean="0">
                <a:solidFill>
                  <a:srgbClr val="C00000"/>
                </a:solidFill>
                <a:latin typeface="Times New Roman" pitchFamily="18" charset="0"/>
                <a:cs typeface="Times New Roman" pitchFamily="18" charset="0"/>
              </a:rPr>
              <a:t>Tuning of band gap and band dispersion</a:t>
            </a:r>
            <a:endParaRPr lang="en-US" sz="2400" dirty="0">
              <a:solidFill>
                <a:srgbClr val="C00000"/>
              </a:solidFill>
              <a:latin typeface="Times New Roman" pitchFamily="18" charset="0"/>
              <a:cs typeface="Times New Roman" pitchFamily="18" charset="0"/>
            </a:endParaRPr>
          </a:p>
        </p:txBody>
      </p:sp>
      <p:sp>
        <p:nvSpPr>
          <p:cNvPr id="29" name="Rectangle 28"/>
          <p:cNvSpPr/>
          <p:nvPr/>
        </p:nvSpPr>
        <p:spPr>
          <a:xfrm>
            <a:off x="15767" y="5072219"/>
            <a:ext cx="9144000" cy="1107996"/>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3"/>
              </a:buBlip>
              <a:defRPr/>
            </a:pPr>
            <a:r>
              <a:rPr lang="en-US" sz="2200" dirty="0" smtClean="0">
                <a:latin typeface="Times New Roman" pitchFamily="18" charset="0"/>
                <a:cs typeface="Times New Roman" pitchFamily="18" charset="0"/>
              </a:rPr>
              <a:t>Due </a:t>
            </a:r>
            <a:r>
              <a:rPr lang="en-US" sz="2200" dirty="0">
                <a:latin typeface="Times New Roman" pitchFamily="18" charset="0"/>
                <a:cs typeface="Times New Roman" pitchFamily="18" charset="0"/>
              </a:rPr>
              <a:t>to reduction in either </a:t>
            </a:r>
            <a:r>
              <a:rPr lang="en-US" sz="2200" i="1" dirty="0" smtClean="0">
                <a:latin typeface="Times New Roman" pitchFamily="18" charset="0"/>
                <a:cs typeface="Times New Roman" pitchFamily="18" charset="0"/>
              </a:rPr>
              <a:t>S</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or</a:t>
            </a:r>
            <a:r>
              <a:rPr lang="en-US" sz="2200" i="1" dirty="0">
                <a:latin typeface="Times New Roman" pitchFamily="18" charset="0"/>
                <a:cs typeface="Times New Roman" pitchFamily="18" charset="0"/>
              </a:rPr>
              <a:t> </a:t>
            </a:r>
            <a:r>
              <a:rPr lang="el-GR" sz="2200" i="1" dirty="0" smtClean="0">
                <a:latin typeface="Times New Roman" pitchFamily="18" charset="0"/>
                <a:cs typeface="Times New Roman" pitchFamily="18" charset="0"/>
              </a:rPr>
              <a:t>σ</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pressure induced </a:t>
            </a:r>
            <a:r>
              <a:rPr lang="en-US" sz="2200" dirty="0" smtClean="0">
                <a:latin typeface="Times New Roman" pitchFamily="18" charset="0"/>
                <a:cs typeface="Times New Roman" pitchFamily="18" charset="0"/>
              </a:rPr>
              <a:t>tuning is </a:t>
            </a:r>
            <a:r>
              <a:rPr lang="en-US" sz="2200" dirty="0">
                <a:latin typeface="Times New Roman" pitchFamily="18" charset="0"/>
                <a:cs typeface="Times New Roman" pitchFamily="18" charset="0"/>
              </a:rPr>
              <a:t>not very </a:t>
            </a:r>
            <a:r>
              <a:rPr lang="en-US" sz="2200" dirty="0" smtClean="0">
                <a:latin typeface="Times New Roman" pitchFamily="18" charset="0"/>
                <a:cs typeface="Times New Roman" pitchFamily="18" charset="0"/>
              </a:rPr>
              <a:t>significant</a:t>
            </a:r>
          </a:p>
        </p:txBody>
      </p:sp>
      <p:sp>
        <p:nvSpPr>
          <p:cNvPr id="9" name="Rectangle 8"/>
          <p:cNvSpPr/>
          <p:nvPr/>
        </p:nvSpPr>
        <p:spPr>
          <a:xfrm>
            <a:off x="26273" y="6154813"/>
            <a:ext cx="9087784" cy="600164"/>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3"/>
              </a:buBlip>
              <a:defRPr/>
            </a:pPr>
            <a:r>
              <a:rPr lang="en-US" sz="2200" dirty="0">
                <a:latin typeface="Times New Roman" pitchFamily="18" charset="0"/>
                <a:cs typeface="Times New Roman" pitchFamily="18" charset="0"/>
              </a:rPr>
              <a:t>Careful band structure engineering can lead to high ZT</a:t>
            </a:r>
          </a:p>
        </p:txBody>
      </p:sp>
      <p:pic>
        <p:nvPicPr>
          <p:cNvPr id="512002" name="Picture 2" descr="G:\Colloquium-Slides\Bi2S3\symmetic-1-new-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4400" y="1921175"/>
            <a:ext cx="3168115" cy="2880106"/>
          </a:xfrm>
          <a:prstGeom prst="rect">
            <a:avLst/>
          </a:prstGeom>
          <a:noFill/>
          <a:extLst>
            <a:ext uri="{909E8E84-426E-40DD-AFC4-6F175D3DCCD1}">
              <a14:hiddenFill xmlns:a14="http://schemas.microsoft.com/office/drawing/2010/main">
                <a:solidFill>
                  <a:srgbClr val="FFFFFF"/>
                </a:solidFill>
              </a14:hiddenFill>
            </a:ext>
          </a:extLst>
        </p:spPr>
      </p:pic>
      <p:pic>
        <p:nvPicPr>
          <p:cNvPr id="512003" name="Picture 3" descr="G:\Colloquium-Slides\Bi2S3\symmetic-1-n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724" y="1921175"/>
            <a:ext cx="2806333" cy="28365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1" name="Picture 2" descr="G:\Colloquium-Slides\IISc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36" y="1921176"/>
            <a:ext cx="2856042" cy="2871424"/>
          </a:xfrm>
          <a:prstGeom prst="rect">
            <a:avLst/>
          </a:prstGeom>
        </p:spPr>
      </p:pic>
      <p:sp>
        <p:nvSpPr>
          <p:cNvPr id="14" name="Rectangle 13"/>
          <p:cNvSpPr/>
          <p:nvPr/>
        </p:nvSpPr>
        <p:spPr>
          <a:xfrm>
            <a:off x="7178974" y="6640507"/>
            <a:ext cx="1949573" cy="246221"/>
          </a:xfrm>
          <a:prstGeom prst="rect">
            <a:avLst/>
          </a:prstGeom>
        </p:spPr>
        <p:txBody>
          <a:bodyPr wrap="none">
            <a:spAutoFit/>
          </a:bodyPr>
          <a:lstStyle/>
          <a:p>
            <a:r>
              <a:rPr lang="nb-NO" sz="1000" dirty="0">
                <a:solidFill>
                  <a:srgbClr val="C00000"/>
                </a:solidFill>
                <a:latin typeface="Times New Roman" pitchFamily="18" charset="0"/>
                <a:cs typeface="Times New Roman" pitchFamily="18" charset="0"/>
              </a:rPr>
              <a:t>J. Mater. </a:t>
            </a:r>
            <a:r>
              <a:rPr lang="nb-NO" sz="1000" dirty="0" err="1">
                <a:solidFill>
                  <a:srgbClr val="C00000"/>
                </a:solidFill>
                <a:latin typeface="Times New Roman" pitchFamily="18" charset="0"/>
                <a:cs typeface="Times New Roman" pitchFamily="18" charset="0"/>
              </a:rPr>
              <a:t>Chem</a:t>
            </a:r>
            <a:r>
              <a:rPr lang="nb-NO" sz="1000" dirty="0">
                <a:solidFill>
                  <a:srgbClr val="C00000"/>
                </a:solidFill>
                <a:latin typeface="Times New Roman" pitchFamily="18" charset="0"/>
                <a:cs typeface="Times New Roman" pitchFamily="18" charset="0"/>
              </a:rPr>
              <a:t>. C, 4, 1979 (2016)</a:t>
            </a:r>
            <a:endParaRPr lang="en-US" sz="1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16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57"/>
            <a:ext cx="7154361" cy="485775"/>
          </a:xfrm>
        </p:spPr>
        <p:txBody>
          <a:bodyPr>
            <a:noAutofit/>
          </a:bodyPr>
          <a:lstStyle/>
          <a:p>
            <a:pPr algn="l"/>
            <a:r>
              <a:rPr lang="en-US" sz="3200" dirty="0" smtClean="0">
                <a:solidFill>
                  <a:srgbClr val="BC1100"/>
                </a:solidFill>
                <a:latin typeface="Times New Roman" pitchFamily="18" charset="0"/>
                <a:cs typeface="Times New Roman" pitchFamily="18" charset="0"/>
              </a:rPr>
              <a:t>Electronic structure under pressure</a:t>
            </a:r>
            <a:endParaRPr lang="en-US" sz="3200" dirty="0">
              <a:solidFill>
                <a:srgbClr val="BC1100"/>
              </a:solidFill>
              <a:latin typeface="Times New Roman" pitchFamily="18" charset="0"/>
              <a:cs typeface="Times New Roman" pitchFamily="18" charset="0"/>
            </a:endParaRPr>
          </a:p>
        </p:txBody>
      </p:sp>
      <p:pic>
        <p:nvPicPr>
          <p:cNvPr id="505860" name="Picture 4" descr="G:\Colloquium-Slides\Bi2S3\Bi2S3.bands-0-new-m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8" y="1204305"/>
            <a:ext cx="5937250" cy="4164013"/>
          </a:xfrm>
          <a:prstGeom prst="rect">
            <a:avLst/>
          </a:prstGeom>
          <a:noFill/>
          <a:extLst>
            <a:ext uri="{909E8E84-426E-40DD-AFC4-6F175D3DCCD1}">
              <a14:hiddenFill xmlns:a14="http://schemas.microsoft.com/office/drawing/2010/main">
                <a:solidFill>
                  <a:srgbClr val="FFFFFF"/>
                </a:solidFill>
              </a14:hiddenFill>
            </a:ext>
          </a:extLst>
        </p:spPr>
      </p:pic>
      <p:pic>
        <p:nvPicPr>
          <p:cNvPr id="505861" name="Picture 5" descr="G:\Colloquium-Slides\Bi2S3\Bi2S3.bands-0-new-mod-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3" y="1188540"/>
            <a:ext cx="6126163" cy="4164013"/>
          </a:xfrm>
          <a:prstGeom prst="rect">
            <a:avLst/>
          </a:prstGeom>
          <a:noFill/>
          <a:extLst>
            <a:ext uri="{909E8E84-426E-40DD-AFC4-6F175D3DCCD1}">
              <a14:hiddenFill xmlns:a14="http://schemas.microsoft.com/office/drawing/2010/main">
                <a:solidFill>
                  <a:srgbClr val="FFFFFF"/>
                </a:solidFill>
              </a14:hiddenFill>
            </a:ext>
          </a:extLst>
        </p:spPr>
      </p:pic>
      <p:pic>
        <p:nvPicPr>
          <p:cNvPr id="505862" name="Picture 6" descr="G:\Colloquium-Slides\Bi2S3\Bi2S3.bands-0-new-mod-16-3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7" y="1188540"/>
            <a:ext cx="5937250" cy="41640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Tribhuwan\WORK\Bi2S3_manuscript\new\latest\figure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992" r="1"/>
          <a:stretch/>
        </p:blipFill>
        <p:spPr bwMode="auto">
          <a:xfrm>
            <a:off x="6047612" y="1183643"/>
            <a:ext cx="3041774" cy="400699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1259" y="5349351"/>
            <a:ext cx="7818447" cy="507831"/>
          </a:xfrm>
          <a:prstGeom prst="rect">
            <a:avLst/>
          </a:prstGeom>
          <a:solidFill>
            <a:schemeClr val="bg1"/>
          </a:solidFill>
        </p:spPr>
        <p:txBody>
          <a:bodyPr wrap="square" anchor="ctr">
            <a:spAutoFit/>
          </a:bodyPr>
          <a:lstStyle/>
          <a:p>
            <a:pPr marL="285750" indent="-285750" eaLnBrk="1" hangingPunct="1">
              <a:lnSpc>
                <a:spcPct val="150000"/>
              </a:lnSpc>
              <a:buClr>
                <a:srgbClr val="C00000"/>
              </a:buClr>
              <a:buBlip>
                <a:blip r:embed="rId6"/>
              </a:buBlip>
              <a:defRPr/>
            </a:pPr>
            <a:r>
              <a:rPr lang="en-US" sz="1800" dirty="0" smtClean="0">
                <a:latin typeface="Times New Roman" pitchFamily="18" charset="0"/>
                <a:cs typeface="Times New Roman" pitchFamily="18" charset="0"/>
              </a:rPr>
              <a:t>Hydrostatic pressure significantly modifies the conduction band </a:t>
            </a:r>
          </a:p>
        </p:txBody>
      </p:sp>
      <p:sp>
        <p:nvSpPr>
          <p:cNvPr id="14" name="Rectangle 13"/>
          <p:cNvSpPr/>
          <p:nvPr/>
        </p:nvSpPr>
        <p:spPr>
          <a:xfrm>
            <a:off x="711257" y="5842936"/>
            <a:ext cx="7818449" cy="507831"/>
          </a:xfrm>
          <a:prstGeom prst="rect">
            <a:avLst/>
          </a:prstGeom>
          <a:solidFill>
            <a:schemeClr val="bg1"/>
          </a:solidFill>
        </p:spPr>
        <p:txBody>
          <a:bodyPr wrap="square" anchor="ctr">
            <a:spAutoFit/>
          </a:bodyPr>
          <a:lstStyle/>
          <a:p>
            <a:pPr marL="285750" indent="-285750" eaLnBrk="1" hangingPunct="1">
              <a:lnSpc>
                <a:spcPct val="150000"/>
              </a:lnSpc>
              <a:buClr>
                <a:srgbClr val="C00000"/>
              </a:buClr>
              <a:buBlip>
                <a:blip r:embed="rId6"/>
              </a:buBlip>
              <a:defRPr/>
            </a:pPr>
            <a:r>
              <a:rPr lang="en-US" sz="1800" dirty="0" smtClean="0">
                <a:latin typeface="Times New Roman" pitchFamily="18" charset="0"/>
                <a:cs typeface="Times New Roman" pitchFamily="18" charset="0"/>
              </a:rPr>
              <a:t>Compression indicates anisotropy in crystal structure </a:t>
            </a:r>
            <a:endParaRPr lang="en-US" sz="1800" dirty="0">
              <a:latin typeface="Times New Roman" pitchFamily="18" charset="0"/>
              <a:cs typeface="Times New Roman" pitchFamily="18" charset="0"/>
            </a:endParaRPr>
          </a:p>
        </p:txBody>
      </p:sp>
      <p:sp>
        <p:nvSpPr>
          <p:cNvPr id="15" name="Rectangle 14"/>
          <p:cNvSpPr/>
          <p:nvPr/>
        </p:nvSpPr>
        <p:spPr>
          <a:xfrm>
            <a:off x="705997" y="6294890"/>
            <a:ext cx="7818449" cy="507831"/>
          </a:xfrm>
          <a:prstGeom prst="rect">
            <a:avLst/>
          </a:prstGeom>
          <a:solidFill>
            <a:schemeClr val="bg1"/>
          </a:solidFill>
        </p:spPr>
        <p:txBody>
          <a:bodyPr wrap="square" anchor="ctr">
            <a:spAutoFit/>
          </a:bodyPr>
          <a:lstStyle/>
          <a:p>
            <a:pPr marL="285750" indent="-285750" eaLnBrk="1" hangingPunct="1">
              <a:lnSpc>
                <a:spcPct val="150000"/>
              </a:lnSpc>
              <a:buClr>
                <a:srgbClr val="C00000"/>
              </a:buClr>
              <a:buBlip>
                <a:blip r:embed="rId6"/>
              </a:buBlip>
              <a:defRPr/>
            </a:pPr>
            <a:r>
              <a:rPr lang="en-US" sz="1800" dirty="0" smtClean="0">
                <a:latin typeface="Times New Roman" pitchFamily="18" charset="0"/>
                <a:cs typeface="Times New Roman" pitchFamily="18" charset="0"/>
              </a:rPr>
              <a:t>Semi conductor to metal transition at 17.3 </a:t>
            </a:r>
            <a:r>
              <a:rPr lang="en-US" sz="1800" dirty="0" err="1" smtClean="0">
                <a:latin typeface="Times New Roman" pitchFamily="18" charset="0"/>
                <a:cs typeface="Times New Roman" pitchFamily="18" charset="0"/>
              </a:rPr>
              <a:t>GPa</a:t>
            </a:r>
            <a:endParaRPr lang="en-US" sz="1800" dirty="0">
              <a:latin typeface="Times New Roman" pitchFamily="18" charset="0"/>
              <a:cs typeface="Times New Roman" pitchFamily="18" charset="0"/>
            </a:endParaRPr>
          </a:p>
        </p:txBody>
      </p:sp>
      <p:sp>
        <p:nvSpPr>
          <p:cNvPr id="16" name="TextBox 15"/>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7" name="Picture 2" descr="G:\Colloquium-Slides\IISc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178974" y="6640507"/>
            <a:ext cx="1949573" cy="246221"/>
          </a:xfrm>
          <a:prstGeom prst="rect">
            <a:avLst/>
          </a:prstGeom>
        </p:spPr>
        <p:txBody>
          <a:bodyPr wrap="none">
            <a:spAutoFit/>
          </a:bodyPr>
          <a:lstStyle/>
          <a:p>
            <a:r>
              <a:rPr lang="nb-NO" sz="1000" dirty="0">
                <a:solidFill>
                  <a:srgbClr val="C00000"/>
                </a:solidFill>
                <a:latin typeface="Times New Roman" pitchFamily="18" charset="0"/>
                <a:cs typeface="Times New Roman" pitchFamily="18" charset="0"/>
              </a:rPr>
              <a:t>J. Mater. </a:t>
            </a:r>
            <a:r>
              <a:rPr lang="nb-NO" sz="1000" dirty="0" err="1">
                <a:solidFill>
                  <a:srgbClr val="C00000"/>
                </a:solidFill>
                <a:latin typeface="Times New Roman" pitchFamily="18" charset="0"/>
                <a:cs typeface="Times New Roman" pitchFamily="18" charset="0"/>
              </a:rPr>
              <a:t>Chem</a:t>
            </a:r>
            <a:r>
              <a:rPr lang="nb-NO" sz="1000" dirty="0">
                <a:solidFill>
                  <a:srgbClr val="C00000"/>
                </a:solidFill>
                <a:latin typeface="Times New Roman" pitchFamily="18" charset="0"/>
                <a:cs typeface="Times New Roman" pitchFamily="18" charset="0"/>
              </a:rPr>
              <a:t>. C, 4, 1979 (2016)</a:t>
            </a:r>
            <a:endParaRPr lang="en-US" sz="1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108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8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8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89" y="128589"/>
            <a:ext cx="8229600" cy="731838"/>
          </a:xfrm>
        </p:spPr>
        <p:txBody>
          <a:bodyPr>
            <a:normAutofit/>
          </a:bodyPr>
          <a:lstStyle/>
          <a:p>
            <a:pPr algn="l"/>
            <a:r>
              <a:rPr lang="en-US" sz="3200" dirty="0" smtClean="0">
                <a:solidFill>
                  <a:srgbClr val="BC1100"/>
                </a:solidFill>
                <a:latin typeface="Times New Roman" pitchFamily="18" charset="0"/>
                <a:cs typeface="Times New Roman" pitchFamily="18" charset="0"/>
              </a:rPr>
              <a:t>Carrier effective mass </a:t>
            </a:r>
            <a:endParaRPr lang="en-US" sz="3200" dirty="0">
              <a:solidFill>
                <a:srgbClr val="BC1100"/>
              </a:solidFill>
              <a:latin typeface="Times New Roman" pitchFamily="18" charset="0"/>
              <a:cs typeface="Times New Roman" pitchFamily="18" charset="0"/>
            </a:endParaRPr>
          </a:p>
        </p:txBody>
      </p:sp>
      <p:pic>
        <p:nvPicPr>
          <p:cNvPr id="6" name="Picture 2" descr="G:\Colloquium-Slides\Bi2S3\effectivemass_dos.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9789" y="1240389"/>
            <a:ext cx="4546122" cy="32225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386" y="5022189"/>
            <a:ext cx="8734027" cy="1200329"/>
          </a:xfrm>
          <a:prstGeom prst="rect">
            <a:avLst/>
          </a:prstGeom>
          <a:solidFill>
            <a:schemeClr val="bg1"/>
          </a:solidFill>
        </p:spPr>
        <p:txBody>
          <a:bodyPr wrap="square" anchor="b">
            <a:spAutoFit/>
          </a:bodyPr>
          <a:lstStyle/>
          <a:p>
            <a:pPr marL="285750" indent="-285750" eaLnBrk="1" hangingPunct="1">
              <a:lnSpc>
                <a:spcPct val="150000"/>
              </a:lnSpc>
              <a:buClr>
                <a:srgbClr val="C00000"/>
              </a:buClr>
              <a:buBlip>
                <a:blip r:embed="rId3"/>
              </a:buBlip>
              <a:defRPr/>
            </a:pPr>
            <a:r>
              <a:rPr lang="en-US" sz="2400" i="1" dirty="0">
                <a:latin typeface="Times New Roman" pitchFamily="18" charset="0"/>
                <a:cs typeface="Times New Roman" pitchFamily="18" charset="0"/>
              </a:rPr>
              <a:t>m*</a:t>
            </a:r>
            <a:r>
              <a:rPr lang="en-US" sz="2400" i="1" baseline="-25000" dirty="0" err="1">
                <a:latin typeface="Times New Roman" pitchFamily="18" charset="0"/>
                <a:cs typeface="Times New Roman" pitchFamily="18" charset="0"/>
              </a:rPr>
              <a:t>cond</a:t>
            </a:r>
            <a:r>
              <a:rPr lang="en-US" sz="2400" dirty="0">
                <a:latin typeface="Times New Roman" pitchFamily="18" charset="0"/>
                <a:cs typeface="Times New Roman" pitchFamily="18" charset="0"/>
              </a:rPr>
              <a:t>  decreases  with pressure</a:t>
            </a:r>
          </a:p>
          <a:p>
            <a:pPr marL="285750" indent="-285750" eaLnBrk="1" hangingPunct="1">
              <a:lnSpc>
                <a:spcPct val="150000"/>
              </a:lnSpc>
              <a:buClr>
                <a:srgbClr val="C00000"/>
              </a:buClr>
              <a:buBlip>
                <a:blip r:embed="rId3"/>
              </a:buBlip>
              <a:defRPr/>
            </a:pPr>
            <a:r>
              <a:rPr lang="en-US" sz="2400" i="1" dirty="0">
                <a:latin typeface="Times New Roman" pitchFamily="18" charset="0"/>
                <a:cs typeface="Times New Roman" pitchFamily="18" charset="0"/>
              </a:rPr>
              <a:t>m*</a:t>
            </a:r>
            <a:r>
              <a:rPr lang="en-US" sz="2400" i="1" baseline="-25000" dirty="0">
                <a:latin typeface="Times New Roman" pitchFamily="18" charset="0"/>
                <a:cs typeface="Times New Roman" pitchFamily="18" charset="0"/>
              </a:rPr>
              <a:t>dos</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increases with pressure </a:t>
            </a:r>
            <a:r>
              <a:rPr lang="en-US" sz="2400" dirty="0">
                <a:latin typeface="Times New Roman" pitchFamily="18" charset="0"/>
                <a:cs typeface="Times New Roman" pitchFamily="18" charset="0"/>
              </a:rPr>
              <a:t>for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-type</a:t>
            </a:r>
          </a:p>
        </p:txBody>
      </p:sp>
      <p:pic>
        <p:nvPicPr>
          <p:cNvPr id="509955" name="Picture 3" descr="G:\Colloquium-Slides\Bi2S3\effectivemass_dos-1e20-9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6333" y="1233464"/>
            <a:ext cx="4581498" cy="31580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9" name="Picture 2" descr="G:\Colloquium-Slides\IISc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178974" y="6640507"/>
            <a:ext cx="1949573" cy="246221"/>
          </a:xfrm>
          <a:prstGeom prst="rect">
            <a:avLst/>
          </a:prstGeom>
        </p:spPr>
        <p:txBody>
          <a:bodyPr wrap="none">
            <a:spAutoFit/>
          </a:bodyPr>
          <a:lstStyle/>
          <a:p>
            <a:r>
              <a:rPr lang="nb-NO" sz="1000" dirty="0">
                <a:solidFill>
                  <a:srgbClr val="C00000"/>
                </a:solidFill>
                <a:latin typeface="Times New Roman" pitchFamily="18" charset="0"/>
                <a:cs typeface="Times New Roman" pitchFamily="18" charset="0"/>
              </a:rPr>
              <a:t>J. Mater. </a:t>
            </a:r>
            <a:r>
              <a:rPr lang="nb-NO" sz="1000" dirty="0" err="1">
                <a:solidFill>
                  <a:srgbClr val="C00000"/>
                </a:solidFill>
                <a:latin typeface="Times New Roman" pitchFamily="18" charset="0"/>
                <a:cs typeface="Times New Roman" pitchFamily="18" charset="0"/>
              </a:rPr>
              <a:t>Chem</a:t>
            </a:r>
            <a:r>
              <a:rPr lang="nb-NO" sz="1000" dirty="0">
                <a:solidFill>
                  <a:srgbClr val="C00000"/>
                </a:solidFill>
                <a:latin typeface="Times New Roman" pitchFamily="18" charset="0"/>
                <a:cs typeface="Times New Roman" pitchFamily="18" charset="0"/>
              </a:rPr>
              <a:t>. C, 4, 1979 (2016)</a:t>
            </a:r>
            <a:endParaRPr lang="en-US" sz="1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865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9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90" y="30880"/>
            <a:ext cx="8229600" cy="731838"/>
          </a:xfrm>
        </p:spPr>
        <p:txBody>
          <a:bodyPr>
            <a:noAutofit/>
          </a:bodyPr>
          <a:lstStyle/>
          <a:p>
            <a:pPr algn="l"/>
            <a:r>
              <a:rPr lang="en-US" sz="3600" dirty="0" smtClean="0">
                <a:solidFill>
                  <a:srgbClr val="BC1100"/>
                </a:solidFill>
                <a:latin typeface="Times New Roman" pitchFamily="18" charset="0"/>
                <a:cs typeface="Times New Roman" pitchFamily="18" charset="0"/>
              </a:rPr>
              <a:t>Transport properties under pressure</a:t>
            </a:r>
            <a:endParaRPr lang="en-US" sz="3600" dirty="0">
              <a:solidFill>
                <a:srgbClr val="BC1100"/>
              </a:solidFill>
              <a:latin typeface="Times New Roman" pitchFamily="18" charset="0"/>
              <a:cs typeface="Times New Roman" pitchFamily="18" charset="0"/>
            </a:endParaRPr>
          </a:p>
        </p:txBody>
      </p:sp>
      <p:sp>
        <p:nvSpPr>
          <p:cNvPr id="11" name="Rectangle 10"/>
          <p:cNvSpPr/>
          <p:nvPr/>
        </p:nvSpPr>
        <p:spPr>
          <a:xfrm>
            <a:off x="88376" y="5746025"/>
            <a:ext cx="8992560" cy="1107996"/>
          </a:xfrm>
          <a:prstGeom prst="rect">
            <a:avLst/>
          </a:prstGeom>
          <a:solidFill>
            <a:schemeClr val="bg1"/>
          </a:solidFill>
        </p:spPr>
        <p:txBody>
          <a:bodyPr wrap="square" anchor="b">
            <a:spAutoFit/>
          </a:bodyPr>
          <a:lstStyle/>
          <a:p>
            <a:pPr marL="285750" indent="-285750" eaLnBrk="1" hangingPunct="1">
              <a:lnSpc>
                <a:spcPct val="150000"/>
              </a:lnSpc>
              <a:buClr>
                <a:srgbClr val="C00000"/>
              </a:buClr>
              <a:buBlip>
                <a:blip r:embed="rId3"/>
              </a:buBlip>
              <a:defRPr/>
            </a:pPr>
            <a:r>
              <a:rPr lang="en-US" sz="2200" dirty="0">
                <a:latin typeface="Times New Roman" pitchFamily="18" charset="0"/>
                <a:cs typeface="Times New Roman" pitchFamily="18" charset="0"/>
              </a:rPr>
              <a:t>Simultaneous enhancement of </a:t>
            </a:r>
            <a:r>
              <a:rPr lang="en-US" sz="2200" i="1" dirty="0">
                <a:latin typeface="Times New Roman" pitchFamily="18" charset="0"/>
                <a:cs typeface="Times New Roman" pitchFamily="18" charset="0"/>
              </a:rPr>
              <a:t>S</a:t>
            </a:r>
            <a:r>
              <a:rPr lang="en-US" sz="2200" dirty="0">
                <a:latin typeface="Times New Roman" pitchFamily="18" charset="0"/>
                <a:cs typeface="Times New Roman" pitchFamily="18" charset="0"/>
              </a:rPr>
              <a:t> and </a:t>
            </a:r>
            <a:r>
              <a:rPr lang="en-US" sz="2200" i="1" dirty="0">
                <a:latin typeface="Times New Roman" pitchFamily="18" charset="0"/>
                <a:cs typeface="Times New Roman" pitchFamily="18" charset="0"/>
              </a:rPr>
              <a:t>σ</a:t>
            </a:r>
            <a:r>
              <a:rPr lang="en-US" sz="2200" dirty="0">
                <a:latin typeface="Times New Roman" pitchFamily="18" charset="0"/>
                <a:cs typeface="Times New Roman" pitchFamily="18" charset="0"/>
              </a:rPr>
              <a:t> under </a:t>
            </a:r>
            <a:r>
              <a:rPr lang="en-US" sz="2200" dirty="0" smtClean="0">
                <a:latin typeface="Times New Roman" pitchFamily="18" charset="0"/>
                <a:cs typeface="Times New Roman" pitchFamily="18" charset="0"/>
              </a:rPr>
              <a:t>pressure for </a:t>
            </a:r>
            <a:r>
              <a:rPr lang="en-US" sz="2200" i="1" dirty="0" smtClean="0">
                <a:latin typeface="Times New Roman" pitchFamily="18" charset="0"/>
                <a:cs typeface="Times New Roman" pitchFamily="18" charset="0"/>
              </a:rPr>
              <a:t>n</a:t>
            </a:r>
            <a:r>
              <a:rPr lang="en-US" sz="2200" dirty="0" smtClean="0">
                <a:latin typeface="Times New Roman" pitchFamily="18" charset="0"/>
                <a:cs typeface="Times New Roman" pitchFamily="18" charset="0"/>
              </a:rPr>
              <a:t>-type doping</a:t>
            </a:r>
            <a:endParaRPr lang="en-US" sz="2200" dirty="0">
              <a:latin typeface="Times New Roman" pitchFamily="18" charset="0"/>
              <a:cs typeface="Times New Roman" pitchFamily="18" charset="0"/>
            </a:endParaRPr>
          </a:p>
          <a:p>
            <a:pPr marL="285750" indent="-285750" eaLnBrk="1" hangingPunct="1">
              <a:lnSpc>
                <a:spcPct val="150000"/>
              </a:lnSpc>
              <a:buClr>
                <a:srgbClr val="C00000"/>
              </a:buClr>
              <a:buBlip>
                <a:blip r:embed="rId3"/>
              </a:buBlip>
              <a:defRPr/>
            </a:pPr>
            <a:r>
              <a:rPr lang="en-US" sz="2200" dirty="0" smtClean="0">
                <a:latin typeface="Times New Roman" pitchFamily="18" charset="0"/>
                <a:cs typeface="Times New Roman" pitchFamily="18" charset="0"/>
              </a:rPr>
              <a:t>Five </a:t>
            </a:r>
            <a:r>
              <a:rPr lang="en-US" sz="2200" dirty="0">
                <a:latin typeface="Times New Roman" pitchFamily="18" charset="0"/>
                <a:cs typeface="Times New Roman" pitchFamily="18" charset="0"/>
              </a:rPr>
              <a:t>fold enhancement in power factor under pressure</a:t>
            </a:r>
          </a:p>
        </p:txBody>
      </p:sp>
      <p:pic>
        <p:nvPicPr>
          <p:cNvPr id="518147" name="Picture 3" descr="G:\Colloquium-Slides\Bi2S3\figur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10" y="946237"/>
            <a:ext cx="7693570" cy="47957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2" name="Picture 2" descr="G:\Colloquium-Slides\IISc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178974" y="6640507"/>
            <a:ext cx="1949573" cy="246221"/>
          </a:xfrm>
          <a:prstGeom prst="rect">
            <a:avLst/>
          </a:prstGeom>
        </p:spPr>
        <p:txBody>
          <a:bodyPr wrap="none">
            <a:spAutoFit/>
          </a:bodyPr>
          <a:lstStyle/>
          <a:p>
            <a:r>
              <a:rPr lang="nb-NO" sz="1000" dirty="0">
                <a:solidFill>
                  <a:srgbClr val="C00000"/>
                </a:solidFill>
                <a:latin typeface="Times New Roman" pitchFamily="18" charset="0"/>
                <a:cs typeface="Times New Roman" pitchFamily="18" charset="0"/>
              </a:rPr>
              <a:t>J. Mater. </a:t>
            </a:r>
            <a:r>
              <a:rPr lang="nb-NO" sz="1000" dirty="0" err="1">
                <a:solidFill>
                  <a:srgbClr val="C00000"/>
                </a:solidFill>
                <a:latin typeface="Times New Roman" pitchFamily="18" charset="0"/>
                <a:cs typeface="Times New Roman" pitchFamily="18" charset="0"/>
              </a:rPr>
              <a:t>Chem</a:t>
            </a:r>
            <a:r>
              <a:rPr lang="nb-NO" sz="1000" dirty="0">
                <a:solidFill>
                  <a:srgbClr val="C00000"/>
                </a:solidFill>
                <a:latin typeface="Times New Roman" pitchFamily="18" charset="0"/>
                <a:cs typeface="Times New Roman" pitchFamily="18" charset="0"/>
              </a:rPr>
              <a:t>. C, 4, 1979 (2016)</a:t>
            </a:r>
            <a:endParaRPr lang="en-US" sz="1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5041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8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15" y="145774"/>
            <a:ext cx="8229600" cy="655638"/>
          </a:xfrm>
        </p:spPr>
        <p:txBody>
          <a:bodyPr>
            <a:normAutofit/>
          </a:bodyPr>
          <a:lstStyle/>
          <a:p>
            <a:pPr algn="l"/>
            <a:r>
              <a:rPr lang="en-US" sz="3200" dirty="0" smtClean="0">
                <a:solidFill>
                  <a:srgbClr val="BC1100"/>
                </a:solidFill>
                <a:latin typeface="Times New Roman" pitchFamily="18" charset="0"/>
                <a:cs typeface="Times New Roman" pitchFamily="18" charset="0"/>
              </a:rPr>
              <a:t>Effect of pressure on thermal transport</a:t>
            </a:r>
            <a:endParaRPr lang="en-US" sz="3200" dirty="0">
              <a:solidFill>
                <a:srgbClr val="BC11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p:cNvSpPr txBox="1"/>
              <p:nvPr/>
            </p:nvSpPr>
            <p:spPr>
              <a:xfrm>
                <a:off x="45059" y="1191836"/>
                <a:ext cx="9051643" cy="66486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n-US" sz="2400" dirty="0">
                    <a:latin typeface="Times New Roman" pitchFamily="18" charset="0"/>
                    <a:cs typeface="Times New Roman" pitchFamily="18" charset="0"/>
                  </a:rPr>
                  <a:t>According to </a:t>
                </a:r>
                <a:r>
                  <a:rPr lang="en-US" sz="2400" dirty="0" err="1">
                    <a:latin typeface="Times New Roman" pitchFamily="18" charset="0"/>
                    <a:cs typeface="Times New Roman" pitchFamily="18" charset="0"/>
                  </a:rPr>
                  <a:t>Liebfried</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Schlömann</a:t>
                </a:r>
                <a:r>
                  <a:rPr lang="en-US" sz="2400" dirty="0">
                    <a:latin typeface="Times New Roman" pitchFamily="18" charset="0"/>
                    <a:cs typeface="Times New Roman" pitchFamily="18" charset="0"/>
                  </a:rPr>
                  <a:t> theory  </a:t>
                </a:r>
                <a14:m>
                  <m:oMath xmlns:m="http://schemas.openxmlformats.org/officeDocument/2006/math">
                    <m:f>
                      <m:fPr>
                        <m:ctrlPr>
                          <a:rPr lang="en-US" sz="2400" i="1">
                            <a:latin typeface="Cambria Math" charset="0"/>
                          </a:rPr>
                        </m:ctrlPr>
                      </m:fPr>
                      <m:num>
                        <m:r>
                          <a:rPr lang="en-US" sz="2400" i="1">
                            <a:latin typeface="Cambria Math"/>
                          </a:rPr>
                          <m:t>𝑑𝑘</m:t>
                        </m:r>
                      </m:num>
                      <m:den>
                        <m:r>
                          <a:rPr lang="en-US" sz="2400" i="1">
                            <a:latin typeface="Cambria Math"/>
                          </a:rPr>
                          <m:t>𝑑𝑝</m:t>
                        </m:r>
                      </m:den>
                    </m:f>
                    <m:r>
                      <a:rPr lang="en-US" sz="2400" i="1">
                        <a:latin typeface="Cambria Math"/>
                      </a:rPr>
                      <m:t>&gt;0</m:t>
                    </m:r>
                  </m:oMath>
                </a14:m>
                <a:endParaRPr lang="en-US" sz="2400" dirty="0">
                  <a:latin typeface="Times New Roman" pitchFamily="18" charset="0"/>
                  <a:cs typeface="Times New Roman"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5059" y="1191836"/>
                <a:ext cx="9051643" cy="664862"/>
              </a:xfrm>
              <a:prstGeom prst="rect">
                <a:avLst/>
              </a:prstGeom>
              <a:blipFill rotWithShape="1">
                <a:blip r:embed="rId2"/>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
        <p:nvSpPr>
          <p:cNvPr id="11" name="Rectangle 10"/>
          <p:cNvSpPr/>
          <p:nvPr/>
        </p:nvSpPr>
        <p:spPr>
          <a:xfrm>
            <a:off x="4914885" y="2082636"/>
            <a:ext cx="4150285" cy="1555041"/>
          </a:xfrm>
          <a:prstGeom prst="rect">
            <a:avLst/>
          </a:prstGeom>
          <a:solidFill>
            <a:schemeClr val="bg1"/>
          </a:solidFill>
        </p:spPr>
        <p:txBody>
          <a:bodyPr wrap="square" anchor="ctr">
            <a:spAutoFit/>
          </a:bodyPr>
          <a:lstStyle/>
          <a:p>
            <a:pPr marL="285750" indent="-285750" eaLnBrk="1" hangingPunct="1">
              <a:lnSpc>
                <a:spcPct val="150000"/>
              </a:lnSpc>
              <a:buClr>
                <a:srgbClr val="C00000"/>
              </a:buClr>
              <a:buBlip>
                <a:blip r:embed="rId3"/>
              </a:buBlip>
              <a:defRPr/>
            </a:pPr>
            <a:r>
              <a:rPr lang="en-US" sz="2200" dirty="0">
                <a:latin typeface="Times New Roman" pitchFamily="18" charset="0"/>
                <a:cs typeface="Times New Roman" pitchFamily="18" charset="0"/>
              </a:rPr>
              <a:t>Very low lying optical </a:t>
            </a:r>
            <a:r>
              <a:rPr lang="en-US" sz="2200" dirty="0" smtClean="0">
                <a:latin typeface="Times New Roman" pitchFamily="18" charset="0"/>
                <a:cs typeface="Times New Roman" pitchFamily="18" charset="0"/>
              </a:rPr>
              <a:t>modes</a:t>
            </a:r>
          </a:p>
          <a:p>
            <a:pPr marL="285750" indent="-285750" eaLnBrk="1" hangingPunct="1">
              <a:lnSpc>
                <a:spcPct val="150000"/>
              </a:lnSpc>
              <a:buClr>
                <a:srgbClr val="C00000"/>
              </a:buClr>
              <a:buBlip>
                <a:blip r:embed="rId3"/>
              </a:buBlip>
              <a:defRPr/>
            </a:pPr>
            <a:r>
              <a:rPr lang="en-US" sz="2200" dirty="0">
                <a:latin typeface="Times New Roman" pitchFamily="18" charset="0"/>
                <a:cs typeface="Times New Roman" pitchFamily="18" charset="0"/>
              </a:rPr>
              <a:t>Strong overlap between acoustic and optical </a:t>
            </a:r>
            <a:r>
              <a:rPr lang="en-US" sz="2200" dirty="0" smtClean="0">
                <a:latin typeface="Times New Roman" pitchFamily="18" charset="0"/>
                <a:cs typeface="Times New Roman" pitchFamily="18" charset="0"/>
              </a:rPr>
              <a:t>phonons</a:t>
            </a:r>
            <a:endParaRPr lang="en-US" sz="2200" dirty="0">
              <a:latin typeface="Times New Roman" pitchFamily="18" charset="0"/>
              <a:cs typeface="Times New Roman" pitchFamily="18" charset="0"/>
            </a:endParaRPr>
          </a:p>
        </p:txBody>
      </p:sp>
      <p:sp>
        <p:nvSpPr>
          <p:cNvPr id="12" name="Rectangle 11"/>
          <p:cNvSpPr/>
          <p:nvPr/>
        </p:nvSpPr>
        <p:spPr>
          <a:xfrm>
            <a:off x="4925052" y="2568628"/>
            <a:ext cx="4124352" cy="1047210"/>
          </a:xfrm>
          <a:prstGeom prst="rect">
            <a:avLst/>
          </a:prstGeom>
          <a:solidFill>
            <a:schemeClr val="bg1"/>
          </a:solidFill>
        </p:spPr>
        <p:txBody>
          <a:bodyPr wrap="square" anchor="ctr">
            <a:spAutoFit/>
          </a:bodyPr>
          <a:lstStyle/>
          <a:p>
            <a:pPr marL="285750" indent="-285750" eaLnBrk="1" hangingPunct="1">
              <a:lnSpc>
                <a:spcPct val="150000"/>
              </a:lnSpc>
              <a:buClr>
                <a:srgbClr val="C00000"/>
              </a:buClr>
              <a:buBlip>
                <a:blip r:embed="rId3"/>
              </a:buBlip>
              <a:defRPr/>
            </a:pPr>
            <a:r>
              <a:rPr lang="en-US" sz="2200" dirty="0">
                <a:latin typeface="Times New Roman" pitchFamily="18" charset="0"/>
                <a:cs typeface="Times New Roman" pitchFamily="18" charset="0"/>
              </a:rPr>
              <a:t>Optical modes split under pressure</a:t>
            </a:r>
          </a:p>
        </p:txBody>
      </p:sp>
      <p:pic>
        <p:nvPicPr>
          <p:cNvPr id="13" name="Picture 5" descr="G:\Colloquium-Slides\Bi2S3\optical-ga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1342" y="3937433"/>
            <a:ext cx="2622492" cy="2706252"/>
          </a:xfrm>
          <a:prstGeom prst="rect">
            <a:avLst/>
          </a:prstGeom>
          <a:noFill/>
          <a:extLst>
            <a:ext uri="{909E8E84-426E-40DD-AFC4-6F175D3DCCD1}">
              <a14:hiddenFill xmlns:a14="http://schemas.microsoft.com/office/drawing/2010/main">
                <a:solidFill>
                  <a:srgbClr val="FFFFFF"/>
                </a:solidFill>
              </a14:hiddenFill>
            </a:ext>
          </a:extLst>
        </p:spPr>
      </p:pic>
      <p:pic>
        <p:nvPicPr>
          <p:cNvPr id="513026" name="Picture 2" descr="G:\Colloquium-Slides\Bi2S3\figure6-1-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55" y="4135987"/>
            <a:ext cx="4538355" cy="2713335"/>
          </a:xfrm>
          <a:prstGeom prst="rect">
            <a:avLst/>
          </a:prstGeom>
          <a:noFill/>
          <a:extLst>
            <a:ext uri="{909E8E84-426E-40DD-AFC4-6F175D3DCCD1}">
              <a14:hiddenFill xmlns:a14="http://schemas.microsoft.com/office/drawing/2010/main">
                <a:solidFill>
                  <a:srgbClr val="FFFFFF"/>
                </a:solidFill>
              </a14:hiddenFill>
            </a:ext>
          </a:extLst>
        </p:spPr>
      </p:pic>
      <p:pic>
        <p:nvPicPr>
          <p:cNvPr id="513028" name="Picture 4" descr="G:\Colloquium-Slides\Bi2S3\figure6--1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21" y="1262309"/>
            <a:ext cx="4491057" cy="27585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0" name="Picture 2" descr="G:\Colloquium-Slides\IISc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178974" y="6640507"/>
            <a:ext cx="1949573" cy="246221"/>
          </a:xfrm>
          <a:prstGeom prst="rect">
            <a:avLst/>
          </a:prstGeom>
        </p:spPr>
        <p:txBody>
          <a:bodyPr wrap="none">
            <a:spAutoFit/>
          </a:bodyPr>
          <a:lstStyle/>
          <a:p>
            <a:r>
              <a:rPr lang="nb-NO" sz="1000" dirty="0">
                <a:solidFill>
                  <a:srgbClr val="C00000"/>
                </a:solidFill>
                <a:latin typeface="Times New Roman" pitchFamily="18" charset="0"/>
                <a:cs typeface="Times New Roman" pitchFamily="18" charset="0"/>
              </a:rPr>
              <a:t>J. Mater. </a:t>
            </a:r>
            <a:r>
              <a:rPr lang="nb-NO" sz="1000" dirty="0" err="1">
                <a:solidFill>
                  <a:srgbClr val="C00000"/>
                </a:solidFill>
                <a:latin typeface="Times New Roman" pitchFamily="18" charset="0"/>
                <a:cs typeface="Times New Roman" pitchFamily="18" charset="0"/>
              </a:rPr>
              <a:t>Chem</a:t>
            </a:r>
            <a:r>
              <a:rPr lang="nb-NO" sz="1000" dirty="0">
                <a:solidFill>
                  <a:srgbClr val="C00000"/>
                </a:solidFill>
                <a:latin typeface="Times New Roman" pitchFamily="18" charset="0"/>
                <a:cs typeface="Times New Roman" pitchFamily="18" charset="0"/>
              </a:rPr>
              <a:t>. C, 4, 1979 (2016)</a:t>
            </a:r>
            <a:endParaRPr lang="en-US" sz="1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374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3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474"/>
            <a:ext cx="8686800" cy="594360"/>
          </a:xfrm>
        </p:spPr>
        <p:txBody>
          <a:bodyPr>
            <a:noAutofit/>
          </a:bodyPr>
          <a:lstStyle/>
          <a:p>
            <a:pPr algn="l"/>
            <a:r>
              <a:rPr lang="en-US" sz="3200" dirty="0" smtClean="0">
                <a:solidFill>
                  <a:srgbClr val="BC1100"/>
                </a:solidFill>
                <a:latin typeface="Times New Roman" pitchFamily="18" charset="0"/>
                <a:cs typeface="Times New Roman" pitchFamily="18" charset="0"/>
              </a:rPr>
              <a:t>Thermal conductivity under pressure</a:t>
            </a:r>
            <a:endParaRPr lang="en-US" sz="3200" dirty="0">
              <a:solidFill>
                <a:srgbClr val="BC1100"/>
              </a:solidFill>
              <a:latin typeface="Times New Roman" pitchFamily="18" charset="0"/>
              <a:cs typeface="Times New Roman" pitchFamily="18" charset="0"/>
            </a:endParaRPr>
          </a:p>
        </p:txBody>
      </p:sp>
      <p:pic>
        <p:nvPicPr>
          <p:cNvPr id="4098" name="Picture 2" descr="G:\Colloquium-Slides\Bi2S3\figur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9" y="1521314"/>
            <a:ext cx="8977617" cy="33734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5729" y="5269611"/>
            <a:ext cx="8977617" cy="1107996"/>
          </a:xfrm>
          <a:prstGeom prst="rect">
            <a:avLst/>
          </a:prstGeom>
          <a:solidFill>
            <a:schemeClr val="bg1"/>
          </a:solidFill>
        </p:spPr>
        <p:txBody>
          <a:bodyPr wrap="square" anchor="ctr">
            <a:spAutoFit/>
          </a:bodyPr>
          <a:lstStyle/>
          <a:p>
            <a:pPr marL="285750" indent="-285750" eaLnBrk="1" hangingPunct="1">
              <a:lnSpc>
                <a:spcPct val="150000"/>
              </a:lnSpc>
              <a:buClr>
                <a:srgbClr val="C00000"/>
              </a:buClr>
              <a:buBlip>
                <a:blip r:embed="rId3"/>
              </a:buBlip>
              <a:defRPr/>
            </a:pPr>
            <a:r>
              <a:rPr lang="en-US" sz="2200" dirty="0">
                <a:latin typeface="Times New Roman" pitchFamily="18" charset="0"/>
                <a:cs typeface="Times New Roman" pitchFamily="18" charset="0"/>
              </a:rPr>
              <a:t>Nominal change in thermal conductivity </a:t>
            </a:r>
            <a:r>
              <a:rPr lang="en-US" sz="2200" dirty="0" smtClean="0">
                <a:latin typeface="Times New Roman" pitchFamily="18" charset="0"/>
                <a:cs typeface="Times New Roman" pitchFamily="18" charset="0"/>
              </a:rPr>
              <a:t>in the pressure range of interest </a:t>
            </a:r>
          </a:p>
          <a:p>
            <a:pPr eaLnBrk="1" hangingPunct="1">
              <a:lnSpc>
                <a:spcPct val="150000"/>
              </a:lnSpc>
              <a:buClr>
                <a:srgbClr val="C00000"/>
              </a:buClr>
              <a:defRPr/>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(P ≤ 0 ≤ 7.5 </a:t>
            </a:r>
            <a:r>
              <a:rPr lang="en-US" sz="2200" dirty="0" err="1" smtClean="0">
                <a:latin typeface="Times New Roman" pitchFamily="18" charset="0"/>
                <a:cs typeface="Times New Roman" pitchFamily="18" charset="0"/>
              </a:rPr>
              <a:t>Gpa</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5" name="TextBox 4"/>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6" name="Picture 2" descr="G:\Colloquium-Slides\IISc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178974" y="6640507"/>
            <a:ext cx="1949573" cy="246221"/>
          </a:xfrm>
          <a:prstGeom prst="rect">
            <a:avLst/>
          </a:prstGeom>
        </p:spPr>
        <p:txBody>
          <a:bodyPr wrap="none">
            <a:spAutoFit/>
          </a:bodyPr>
          <a:lstStyle/>
          <a:p>
            <a:r>
              <a:rPr lang="nb-NO" sz="1000" dirty="0">
                <a:solidFill>
                  <a:srgbClr val="C00000"/>
                </a:solidFill>
                <a:latin typeface="Times New Roman" pitchFamily="18" charset="0"/>
                <a:cs typeface="Times New Roman" pitchFamily="18" charset="0"/>
              </a:rPr>
              <a:t>J. Mater. </a:t>
            </a:r>
            <a:r>
              <a:rPr lang="nb-NO" sz="1000" dirty="0" err="1">
                <a:solidFill>
                  <a:srgbClr val="C00000"/>
                </a:solidFill>
                <a:latin typeface="Times New Roman" pitchFamily="18" charset="0"/>
                <a:cs typeface="Times New Roman" pitchFamily="18" charset="0"/>
              </a:rPr>
              <a:t>Chem</a:t>
            </a:r>
            <a:r>
              <a:rPr lang="nb-NO" sz="1000" dirty="0">
                <a:solidFill>
                  <a:srgbClr val="C00000"/>
                </a:solidFill>
                <a:latin typeface="Times New Roman" pitchFamily="18" charset="0"/>
                <a:cs typeface="Times New Roman" pitchFamily="18" charset="0"/>
              </a:rPr>
              <a:t>. C, 4, 1979 (2016)</a:t>
            </a:r>
            <a:endParaRPr lang="en-US" sz="1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4052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106"/>
            <a:ext cx="8991600" cy="731838"/>
          </a:xfrm>
        </p:spPr>
        <p:txBody>
          <a:bodyPr>
            <a:noAutofit/>
          </a:bodyPr>
          <a:lstStyle/>
          <a:p>
            <a:pPr algn="l"/>
            <a:r>
              <a:rPr lang="en-US" sz="3200" dirty="0" smtClean="0">
                <a:solidFill>
                  <a:srgbClr val="BC1100"/>
                </a:solidFill>
                <a:latin typeface="Times New Roman" pitchFamily="18" charset="0"/>
                <a:cs typeface="Times New Roman" pitchFamily="18" charset="0"/>
              </a:rPr>
              <a:t>Figure of merit</a:t>
            </a:r>
            <a:endParaRPr lang="en-US" sz="3200" dirty="0">
              <a:solidFill>
                <a:srgbClr val="BC1100"/>
              </a:solidFill>
              <a:latin typeface="Times New Roman" pitchFamily="18" charset="0"/>
              <a:cs typeface="Times New Roman" pitchFamily="18" charset="0"/>
            </a:endParaRPr>
          </a:p>
        </p:txBody>
      </p:sp>
      <p:pic>
        <p:nvPicPr>
          <p:cNvPr id="5123" name="Picture 3" descr="G:\Colloquium-Slides\Bi2S3\tau-Bi2S3-D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90" y="1258667"/>
            <a:ext cx="3828402" cy="4074613"/>
          </a:xfrm>
          <a:prstGeom prst="rect">
            <a:avLst/>
          </a:prstGeom>
          <a:noFill/>
          <a:extLst>
            <a:ext uri="{909E8E84-426E-40DD-AFC4-6F175D3DCCD1}">
              <a14:hiddenFill xmlns:a14="http://schemas.microsoft.com/office/drawing/2010/main">
                <a:solidFill>
                  <a:srgbClr val="FFFFFF"/>
                </a:solidFill>
              </a14:hiddenFill>
            </a:ext>
          </a:extLst>
        </p:spPr>
      </p:pic>
      <p:pic>
        <p:nvPicPr>
          <p:cNvPr id="510978" name="Picture 2" descr="G:\Colloquium-Slides\Bi2S3\ZT-Bi2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1258667"/>
            <a:ext cx="3829129" cy="39700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1016" y="5308869"/>
            <a:ext cx="8604436" cy="553998"/>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Very small change in relaxation time</a:t>
            </a:r>
          </a:p>
        </p:txBody>
      </p:sp>
      <p:sp>
        <p:nvSpPr>
          <p:cNvPr id="8" name="Rectangle 7"/>
          <p:cNvSpPr/>
          <p:nvPr/>
        </p:nvSpPr>
        <p:spPr>
          <a:xfrm>
            <a:off x="121522" y="5808121"/>
            <a:ext cx="8604436" cy="553998"/>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ZT ~ 1.2 for </a:t>
            </a:r>
            <a:r>
              <a:rPr lang="en-US" sz="2000" i="1" dirty="0">
                <a:latin typeface="Times New Roman" pitchFamily="18" charset="0"/>
                <a:cs typeface="Times New Roman" pitchFamily="18" charset="0"/>
              </a:rPr>
              <a:t>n</a:t>
            </a:r>
            <a:r>
              <a:rPr lang="en-US" sz="2000" dirty="0">
                <a:latin typeface="Times New Roman" pitchFamily="18" charset="0"/>
                <a:cs typeface="Times New Roman" pitchFamily="18" charset="0"/>
              </a:rPr>
              <a:t>-doped Bi</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S</a:t>
            </a:r>
            <a:r>
              <a:rPr lang="en-US" sz="2000" baseline="-25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p>
        </p:txBody>
      </p:sp>
      <p:sp>
        <p:nvSpPr>
          <p:cNvPr id="9" name="Rectangle 8"/>
          <p:cNvSpPr/>
          <p:nvPr/>
        </p:nvSpPr>
        <p:spPr>
          <a:xfrm>
            <a:off x="121522" y="6306784"/>
            <a:ext cx="8604436" cy="553998"/>
          </a:xfrm>
          <a:prstGeom prst="rect">
            <a:avLst/>
          </a:prstGeom>
          <a:solidFill>
            <a:schemeClr val="bg1"/>
          </a:solidFill>
        </p:spPr>
        <p:txBody>
          <a:bodyPr wrap="square">
            <a:spAutoFit/>
          </a:bodyPr>
          <a:lstStyle/>
          <a:p>
            <a:pPr marL="285750" indent="-285750" eaLnBrk="1" hangingPunct="1">
              <a:lnSpc>
                <a:spcPct val="150000"/>
              </a:lnSpc>
              <a:buClr>
                <a:srgbClr val="C00000"/>
              </a:buClr>
              <a:buBlip>
                <a:blip r:embed="rId5"/>
              </a:buBlip>
              <a:defRPr/>
            </a:pPr>
            <a:r>
              <a:rPr lang="en-US" sz="2000" dirty="0">
                <a:latin typeface="Times New Roman" pitchFamily="18" charset="0"/>
                <a:cs typeface="Times New Roman" pitchFamily="18" charset="0"/>
              </a:rPr>
              <a:t>ZT ~ 1.0 for </a:t>
            </a:r>
            <a:r>
              <a:rPr lang="en-US" sz="2000" i="1" dirty="0">
                <a:latin typeface="Times New Roman" pitchFamily="18" charset="0"/>
                <a:cs typeface="Times New Roman" pitchFamily="18" charset="0"/>
              </a:rPr>
              <a:t>p</a:t>
            </a:r>
            <a:r>
              <a:rPr lang="en-US" sz="2000" dirty="0">
                <a:latin typeface="Times New Roman" pitchFamily="18" charset="0"/>
                <a:cs typeface="Times New Roman" pitchFamily="18" charset="0"/>
              </a:rPr>
              <a:t>-doped Bi</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S</a:t>
            </a:r>
            <a:r>
              <a:rPr lang="en-US" sz="2000" baseline="-25000" dirty="0">
                <a:latin typeface="Times New Roman" pitchFamily="18" charset="0"/>
                <a:cs typeface="Times New Roman" pitchFamily="18" charset="0"/>
              </a:rPr>
              <a:t>3</a:t>
            </a:r>
          </a:p>
        </p:txBody>
      </p:sp>
      <p:sp>
        <p:nvSpPr>
          <p:cNvPr id="10" name="TextBox 9"/>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1" name="Picture 2" descr="G:\Colloquium-Slides\IISc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78974" y="6640507"/>
            <a:ext cx="1949573" cy="246221"/>
          </a:xfrm>
          <a:prstGeom prst="rect">
            <a:avLst/>
          </a:prstGeom>
        </p:spPr>
        <p:txBody>
          <a:bodyPr wrap="none">
            <a:spAutoFit/>
          </a:bodyPr>
          <a:lstStyle/>
          <a:p>
            <a:r>
              <a:rPr lang="nb-NO" sz="1000" dirty="0">
                <a:solidFill>
                  <a:srgbClr val="C00000"/>
                </a:solidFill>
                <a:latin typeface="Times New Roman" pitchFamily="18" charset="0"/>
                <a:cs typeface="Times New Roman" pitchFamily="18" charset="0"/>
              </a:rPr>
              <a:t>J. Mater. </a:t>
            </a:r>
            <a:r>
              <a:rPr lang="nb-NO" sz="1000" dirty="0" err="1">
                <a:solidFill>
                  <a:srgbClr val="C00000"/>
                </a:solidFill>
                <a:latin typeface="Times New Roman" pitchFamily="18" charset="0"/>
                <a:cs typeface="Times New Roman" pitchFamily="18" charset="0"/>
              </a:rPr>
              <a:t>Chem</a:t>
            </a:r>
            <a:r>
              <a:rPr lang="nb-NO" sz="1000" dirty="0">
                <a:solidFill>
                  <a:srgbClr val="C00000"/>
                </a:solidFill>
                <a:latin typeface="Times New Roman" pitchFamily="18" charset="0"/>
                <a:cs typeface="Times New Roman" pitchFamily="18" charset="0"/>
              </a:rPr>
              <a:t>. C, 4, 1979 (2016)</a:t>
            </a:r>
            <a:endParaRPr lang="en-US" sz="10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53345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2562"/>
            <a:ext cx="8991600" cy="731838"/>
          </a:xfrm>
        </p:spPr>
        <p:txBody>
          <a:bodyPr>
            <a:noAutofit/>
          </a:bodyPr>
          <a:lstStyle/>
          <a:p>
            <a:r>
              <a:rPr lang="en-US" sz="3200" dirty="0">
                <a:solidFill>
                  <a:srgbClr val="222A7A"/>
                </a:solidFill>
                <a:latin typeface="Palatino Linotype" pitchFamily="18" charset="0"/>
                <a:cs typeface="Times New Roman" pitchFamily="18" charset="0"/>
              </a:rPr>
              <a:t>Effect of equivalent chemical pressure introduced by doping</a:t>
            </a:r>
          </a:p>
        </p:txBody>
      </p:sp>
      <p:pic>
        <p:nvPicPr>
          <p:cNvPr id="5122" name="Picture 2" descr="G:\tribhuwan-CV\coverletter\ORNL-application\figure-Bi2S3-SI.png"/>
          <p:cNvPicPr>
            <a:picLocks noChangeAspect="1" noChangeArrowheads="1"/>
          </p:cNvPicPr>
          <p:nvPr/>
        </p:nvPicPr>
        <p:blipFill rotWithShape="1">
          <a:blip r:embed="rId2">
            <a:extLst>
              <a:ext uri="{28A0092B-C50C-407E-A947-70E740481C1C}">
                <a14:useLocalDpi xmlns:a14="http://schemas.microsoft.com/office/drawing/2010/main" val="0"/>
              </a:ext>
            </a:extLst>
          </a:blip>
          <a:srcRect r="48168"/>
          <a:stretch/>
        </p:blipFill>
        <p:spPr bwMode="auto">
          <a:xfrm>
            <a:off x="4419600" y="1264921"/>
            <a:ext cx="4690237" cy="36020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5257800"/>
            <a:ext cx="5402441" cy="430887"/>
          </a:xfrm>
          <a:prstGeom prst="rect">
            <a:avLst/>
          </a:prstGeom>
          <a:noFill/>
        </p:spPr>
        <p:txBody>
          <a:bodyPr wrap="none" rtlCol="0">
            <a:spAutoFit/>
          </a:bodyPr>
          <a:lstStyle/>
          <a:p>
            <a:pPr marL="342900" indent="-342900">
              <a:buFont typeface="Arial" pitchFamily="34" charset="0"/>
              <a:buChar char="•"/>
            </a:pPr>
            <a:r>
              <a:rPr lang="en-US" sz="2200" dirty="0" smtClean="0">
                <a:latin typeface="Times New Roman" pitchFamily="18" charset="0"/>
                <a:cs typeface="Times New Roman" pitchFamily="18" charset="0"/>
              </a:rPr>
              <a:t>Doping results in 3 </a:t>
            </a:r>
            <a:r>
              <a:rPr lang="en-US" sz="2200" dirty="0" err="1" smtClean="0">
                <a:latin typeface="Times New Roman" pitchFamily="18" charset="0"/>
                <a:cs typeface="Times New Roman" pitchFamily="18" charset="0"/>
              </a:rPr>
              <a:t>GPa</a:t>
            </a:r>
            <a:r>
              <a:rPr lang="en-US" sz="2200" dirty="0" smtClean="0">
                <a:latin typeface="Times New Roman" pitchFamily="18" charset="0"/>
                <a:cs typeface="Times New Roman" pitchFamily="18" charset="0"/>
              </a:rPr>
              <a:t> chemical pressure</a:t>
            </a:r>
            <a:endParaRPr lang="en-US" sz="2200" baseline="-25000" dirty="0">
              <a:latin typeface="Times New Roman" pitchFamily="18" charset="0"/>
              <a:cs typeface="Times New Roman" pitchFamily="18" charset="0"/>
            </a:endParaRPr>
          </a:p>
        </p:txBody>
      </p:sp>
      <p:sp>
        <p:nvSpPr>
          <p:cNvPr id="14" name="TextBox 13"/>
          <p:cNvSpPr txBox="1"/>
          <p:nvPr/>
        </p:nvSpPr>
        <p:spPr>
          <a:xfrm>
            <a:off x="152400" y="6274713"/>
            <a:ext cx="5284011" cy="430887"/>
          </a:xfrm>
          <a:prstGeom prst="rect">
            <a:avLst/>
          </a:prstGeom>
          <a:noFill/>
        </p:spPr>
        <p:txBody>
          <a:bodyPr wrap="none" rtlCol="0">
            <a:spAutoFit/>
          </a:bodyPr>
          <a:lstStyle/>
          <a:p>
            <a:pPr marL="342900" indent="-342900">
              <a:buFont typeface="Arial" pitchFamily="34" charset="0"/>
              <a:buChar char="•"/>
            </a:pPr>
            <a:r>
              <a:rPr lang="en-US" sz="2200" dirty="0" smtClean="0">
                <a:latin typeface="Times New Roman" pitchFamily="18" charset="0"/>
                <a:cs typeface="Times New Roman" pitchFamily="18" charset="0"/>
              </a:rPr>
              <a:t>Softening of phonon modes upon doping </a:t>
            </a:r>
            <a:endParaRPr lang="en-US" sz="2200" baseline="-25000" dirty="0">
              <a:latin typeface="Times New Roman" pitchFamily="18" charset="0"/>
              <a:cs typeface="Times New Roman" pitchFamily="18" charset="0"/>
            </a:endParaRPr>
          </a:p>
        </p:txBody>
      </p:sp>
      <p:sp>
        <p:nvSpPr>
          <p:cNvPr id="15" name="TextBox 14"/>
          <p:cNvSpPr txBox="1"/>
          <p:nvPr/>
        </p:nvSpPr>
        <p:spPr>
          <a:xfrm>
            <a:off x="152400" y="5741313"/>
            <a:ext cx="4392549" cy="430887"/>
          </a:xfrm>
          <a:prstGeom prst="rect">
            <a:avLst/>
          </a:prstGeom>
          <a:noFill/>
        </p:spPr>
        <p:txBody>
          <a:bodyPr wrap="none" rtlCol="0">
            <a:spAutoFit/>
          </a:bodyPr>
          <a:lstStyle/>
          <a:p>
            <a:pPr marL="342900" indent="-342900">
              <a:buFont typeface="Arial" pitchFamily="34" charset="0"/>
              <a:buChar char="•"/>
            </a:pPr>
            <a:r>
              <a:rPr lang="en-US" sz="2200" dirty="0" smtClean="0">
                <a:latin typeface="Times New Roman" pitchFamily="18" charset="0"/>
                <a:cs typeface="Times New Roman" pitchFamily="18" charset="0"/>
              </a:rPr>
              <a:t>Band gap reduces upon </a:t>
            </a:r>
            <a:r>
              <a:rPr lang="en-US" sz="2200" dirty="0" err="1" smtClean="0">
                <a:latin typeface="Times New Roman" pitchFamily="18" charset="0"/>
                <a:cs typeface="Times New Roman" pitchFamily="18" charset="0"/>
              </a:rPr>
              <a:t>Sb</a:t>
            </a:r>
            <a:r>
              <a:rPr lang="en-US" sz="2200" dirty="0" smtClean="0">
                <a:latin typeface="Times New Roman" pitchFamily="18" charset="0"/>
                <a:cs typeface="Times New Roman" pitchFamily="18" charset="0"/>
              </a:rPr>
              <a:t> doping</a:t>
            </a:r>
            <a:endParaRPr lang="en-US" sz="2200" baseline="-25000" dirty="0">
              <a:latin typeface="Times New Roman" pitchFamily="18" charset="0"/>
              <a:cs typeface="Times New Roman" pitchFamily="18" charset="0"/>
            </a:endParaRPr>
          </a:p>
        </p:txBody>
      </p:sp>
      <p:grpSp>
        <p:nvGrpSpPr>
          <p:cNvPr id="5" name="Group 4"/>
          <p:cNvGrpSpPr/>
          <p:nvPr/>
        </p:nvGrpSpPr>
        <p:grpSpPr>
          <a:xfrm>
            <a:off x="152400" y="1066800"/>
            <a:ext cx="4103210" cy="3050799"/>
            <a:chOff x="152400" y="1383268"/>
            <a:chExt cx="4103210" cy="3050799"/>
          </a:xfrm>
        </p:grpSpPr>
        <p:pic>
          <p:nvPicPr>
            <p:cNvPr id="7170" name="Picture 2" descr="G:\tribhuwan-CV\coverletter\ORNL-application\Superlattice\Screenshot from 2016-03-10 10:58:35.png"/>
            <p:cNvPicPr>
              <a:picLocks noChangeAspect="1" noChangeArrowheads="1"/>
            </p:cNvPicPr>
            <p:nvPr/>
          </p:nvPicPr>
          <p:blipFill rotWithShape="1">
            <a:blip r:embed="rId3">
              <a:extLst>
                <a:ext uri="{28A0092B-C50C-407E-A947-70E740481C1C}">
                  <a14:useLocalDpi xmlns:a14="http://schemas.microsoft.com/office/drawing/2010/main" val="0"/>
                </a:ext>
              </a:extLst>
            </a:blip>
            <a:srcRect l="3235"/>
            <a:stretch/>
          </p:blipFill>
          <p:spPr bwMode="auto">
            <a:xfrm>
              <a:off x="152400" y="1645920"/>
              <a:ext cx="4103210" cy="26034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383268"/>
              <a:ext cx="381000" cy="369332"/>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2286000" y="1524000"/>
              <a:ext cx="381000" cy="369332"/>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1676400" y="4064735"/>
              <a:ext cx="514190" cy="369332"/>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3219610" y="4038600"/>
              <a:ext cx="514190" cy="369332"/>
            </a:xfrm>
            <a:prstGeom prst="rect">
              <a:avLst/>
            </a:prstGeom>
            <a:solidFill>
              <a:schemeClr val="bg1"/>
            </a:solidFill>
          </p:spPr>
          <p:txBody>
            <a:bodyPr wrap="square" rtlCol="0">
              <a:spAutoFit/>
            </a:bodyPr>
            <a:lstStyle/>
            <a:p>
              <a:endParaRPr lang="en-US" dirty="0"/>
            </a:p>
          </p:txBody>
        </p:sp>
      </p:grpSp>
      <p:sp>
        <p:nvSpPr>
          <p:cNvPr id="6" name="Oval 5"/>
          <p:cNvSpPr/>
          <p:nvPr/>
        </p:nvSpPr>
        <p:spPr>
          <a:xfrm>
            <a:off x="1269687" y="4114800"/>
            <a:ext cx="363060" cy="363060"/>
          </a:xfrm>
          <a:prstGeom prst="ellipse">
            <a:avLst/>
          </a:prstGeom>
          <a:solidFill>
            <a:srgbClr val="F616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21576" y="4159944"/>
            <a:ext cx="272773" cy="272773"/>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23825" y="4172343"/>
            <a:ext cx="247975" cy="24797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49680" y="4523174"/>
            <a:ext cx="426720"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Bi</a:t>
            </a:r>
            <a:endParaRPr lang="en-US" sz="2000" dirty="0">
              <a:latin typeface="Times New Roman" pitchFamily="18" charset="0"/>
              <a:cs typeface="Times New Roman" pitchFamily="18" charset="0"/>
            </a:endParaRPr>
          </a:p>
        </p:txBody>
      </p:sp>
      <p:sp>
        <p:nvSpPr>
          <p:cNvPr id="20" name="TextBox 19"/>
          <p:cNvSpPr txBox="1"/>
          <p:nvPr/>
        </p:nvSpPr>
        <p:spPr>
          <a:xfrm>
            <a:off x="1982826" y="4523174"/>
            <a:ext cx="455574" cy="400110"/>
          </a:xfrm>
          <a:prstGeom prst="rect">
            <a:avLst/>
          </a:prstGeom>
          <a:noFill/>
        </p:spPr>
        <p:txBody>
          <a:bodyPr wrap="none" rtlCol="0">
            <a:spAutoFit/>
          </a:bodyPr>
          <a:lstStyle/>
          <a:p>
            <a:r>
              <a:rPr lang="en-US" sz="2000" dirty="0" err="1" smtClean="0">
                <a:latin typeface="Times New Roman" pitchFamily="18" charset="0"/>
                <a:cs typeface="Times New Roman" pitchFamily="18" charset="0"/>
              </a:rPr>
              <a:t>Sb</a:t>
            </a:r>
            <a:endParaRPr lang="en-US" sz="2000" dirty="0">
              <a:latin typeface="Times New Roman" pitchFamily="18" charset="0"/>
              <a:cs typeface="Times New Roman" pitchFamily="18" charset="0"/>
            </a:endParaRPr>
          </a:p>
        </p:txBody>
      </p:sp>
      <p:sp>
        <p:nvSpPr>
          <p:cNvPr id="21" name="TextBox 20"/>
          <p:cNvSpPr txBox="1"/>
          <p:nvPr/>
        </p:nvSpPr>
        <p:spPr>
          <a:xfrm>
            <a:off x="2720666" y="4523174"/>
            <a:ext cx="327334"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S</a:t>
            </a:r>
            <a:endParaRPr lang="en-US" sz="2000" dirty="0">
              <a:latin typeface="Times New Roman" pitchFamily="18" charset="0"/>
              <a:cs typeface="Times New Roman" pitchFamily="18" charset="0"/>
            </a:endParaRPr>
          </a:p>
        </p:txBody>
      </p:sp>
      <p:pic>
        <p:nvPicPr>
          <p:cNvPr id="22" name="Picture 2" descr="G:\tribhuwan-CV\coverletter\ORNL-application\figure-Bi2S3-SI.png"/>
          <p:cNvPicPr>
            <a:picLocks noChangeAspect="1" noChangeArrowheads="1"/>
          </p:cNvPicPr>
          <p:nvPr/>
        </p:nvPicPr>
        <p:blipFill rotWithShape="1">
          <a:blip r:embed="rId2">
            <a:extLst>
              <a:ext uri="{28A0092B-C50C-407E-A947-70E740481C1C}">
                <a14:useLocalDpi xmlns:a14="http://schemas.microsoft.com/office/drawing/2010/main" val="0"/>
              </a:ext>
            </a:extLst>
          </a:blip>
          <a:srcRect l="51832"/>
          <a:stretch/>
        </p:blipFill>
        <p:spPr bwMode="auto">
          <a:xfrm>
            <a:off x="4273106" y="1295400"/>
            <a:ext cx="4794694" cy="396239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6477000" y="6657201"/>
            <a:ext cx="2691314" cy="276999"/>
          </a:xfrm>
          <a:prstGeom prst="rect">
            <a:avLst/>
          </a:prstGeom>
        </p:spPr>
        <p:txBody>
          <a:bodyPr wrap="none">
            <a:spAutoFit/>
          </a:bodyPr>
          <a:lstStyle/>
          <a:p>
            <a:r>
              <a:rPr lang="en-US" sz="1200" dirty="0">
                <a:latin typeface="Times New Roman" pitchFamily="18" charset="0"/>
                <a:cs typeface="Times New Roman" pitchFamily="18" charset="0"/>
              </a:rPr>
              <a:t>J. Mater. Chem. </a:t>
            </a:r>
            <a:r>
              <a:rPr lang="en-US" sz="1200" dirty="0" smtClean="0">
                <a:latin typeface="Times New Roman" pitchFamily="18" charset="0"/>
                <a:cs typeface="Times New Roman" pitchFamily="18" charset="0"/>
              </a:rPr>
              <a:t>C. </a:t>
            </a:r>
            <a:r>
              <a:rPr lang="en-US" sz="1200" b="1" dirty="0" smtClean="0">
                <a:latin typeface="Times New Roman" pitchFamily="18" charset="0"/>
                <a:cs typeface="Times New Roman" pitchFamily="18" charset="0"/>
              </a:rPr>
              <a:t>4</a:t>
            </a:r>
            <a:r>
              <a:rPr lang="en-US" sz="1200" dirty="0">
                <a:latin typeface="Times New Roman" pitchFamily="18" charset="0"/>
                <a:cs typeface="Times New Roman" pitchFamily="18" charset="0"/>
              </a:rPr>
              <a:t>, 1979-1987 </a:t>
            </a:r>
            <a:r>
              <a:rPr lang="en-US" sz="1200" dirty="0" smtClean="0">
                <a:latin typeface="Times New Roman" pitchFamily="18" charset="0"/>
                <a:cs typeface="Times New Roman" pitchFamily="18" charset="0"/>
              </a:rPr>
              <a:t>(2016)</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166308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82562"/>
            <a:ext cx="8991600" cy="731838"/>
          </a:xfrm>
        </p:spPr>
        <p:txBody>
          <a:bodyPr>
            <a:noAutofit/>
          </a:bodyPr>
          <a:lstStyle/>
          <a:p>
            <a:r>
              <a:rPr lang="en-US" sz="3200" dirty="0">
                <a:solidFill>
                  <a:srgbClr val="222A7A"/>
                </a:solidFill>
                <a:latin typeface="Palatino Linotype" pitchFamily="18" charset="0"/>
                <a:cs typeface="Times New Roman" pitchFamily="18" charset="0"/>
              </a:rPr>
              <a:t>Effect of equivalent chemical pressure introduced by doping</a:t>
            </a:r>
          </a:p>
        </p:txBody>
      </p:sp>
      <p:pic>
        <p:nvPicPr>
          <p:cNvPr id="6146" name="Picture 2" descr="G:\tribhuwan-CV\coverletter\ORNL-application\Figure9.pn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0" y="1524000"/>
            <a:ext cx="4562404"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G:\tribhuwan-CV\coverletter\ORNL-application\Figure9.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581596" y="1524000"/>
            <a:ext cx="4562404"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334000"/>
            <a:ext cx="6643165" cy="1047210"/>
          </a:xfrm>
          <a:prstGeom prst="rect">
            <a:avLst/>
          </a:prstGeom>
          <a:noFill/>
        </p:spPr>
        <p:txBody>
          <a:bodyPr wrap="none" rtlCol="0">
            <a:spAutoFit/>
          </a:bodyPr>
          <a:lstStyle/>
          <a:p>
            <a:pPr marL="342900" indent="-342900">
              <a:lnSpc>
                <a:spcPct val="150000"/>
              </a:lnSpc>
              <a:buFont typeface="Arial" pitchFamily="34" charset="0"/>
              <a:buChar char="•"/>
            </a:pPr>
            <a:r>
              <a:rPr lang="en-US" sz="2200" dirty="0" smtClean="0">
                <a:latin typeface="Times New Roman" pitchFamily="18" charset="0"/>
                <a:cs typeface="Times New Roman" pitchFamily="18" charset="0"/>
              </a:rPr>
              <a:t>Enhancement in power factor upon doping</a:t>
            </a:r>
          </a:p>
          <a:p>
            <a:pPr marL="342900" indent="-342900">
              <a:lnSpc>
                <a:spcPct val="150000"/>
              </a:lnSpc>
              <a:buFont typeface="Arial" pitchFamily="34" charset="0"/>
              <a:buChar char="•"/>
            </a:pPr>
            <a:r>
              <a:rPr lang="en-US" sz="2200" dirty="0" smtClean="0">
                <a:latin typeface="Times New Roman" pitchFamily="18" charset="0"/>
                <a:cs typeface="Times New Roman" pitchFamily="18" charset="0"/>
              </a:rPr>
              <a:t>Reduction in lattice thermal conductivity upon doping</a:t>
            </a:r>
            <a:endParaRPr lang="en-US" sz="2200" dirty="0">
              <a:latin typeface="Times New Roman" pitchFamily="18" charset="0"/>
              <a:cs typeface="Times New Roman" pitchFamily="18" charset="0"/>
            </a:endParaRPr>
          </a:p>
        </p:txBody>
      </p:sp>
      <p:sp>
        <p:nvSpPr>
          <p:cNvPr id="12" name="Rectangle 11"/>
          <p:cNvSpPr/>
          <p:nvPr/>
        </p:nvSpPr>
        <p:spPr>
          <a:xfrm>
            <a:off x="6477000" y="6657201"/>
            <a:ext cx="2691314" cy="276999"/>
          </a:xfrm>
          <a:prstGeom prst="rect">
            <a:avLst/>
          </a:prstGeom>
        </p:spPr>
        <p:txBody>
          <a:bodyPr wrap="none">
            <a:spAutoFit/>
          </a:bodyPr>
          <a:lstStyle/>
          <a:p>
            <a:r>
              <a:rPr lang="en-US" sz="1200" dirty="0">
                <a:latin typeface="Times New Roman" pitchFamily="18" charset="0"/>
                <a:cs typeface="Times New Roman" pitchFamily="18" charset="0"/>
              </a:rPr>
              <a:t>J. Mater. Chem. </a:t>
            </a:r>
            <a:r>
              <a:rPr lang="en-US" sz="1200" dirty="0" smtClean="0">
                <a:latin typeface="Times New Roman" pitchFamily="18" charset="0"/>
                <a:cs typeface="Times New Roman" pitchFamily="18" charset="0"/>
              </a:rPr>
              <a:t>C. </a:t>
            </a:r>
            <a:r>
              <a:rPr lang="en-US" sz="1200" b="1" dirty="0" smtClean="0">
                <a:latin typeface="Times New Roman" pitchFamily="18" charset="0"/>
                <a:cs typeface="Times New Roman" pitchFamily="18" charset="0"/>
              </a:rPr>
              <a:t>4</a:t>
            </a:r>
            <a:r>
              <a:rPr lang="en-US" sz="1200" dirty="0">
                <a:latin typeface="Times New Roman" pitchFamily="18" charset="0"/>
                <a:cs typeface="Times New Roman" pitchFamily="18" charset="0"/>
              </a:rPr>
              <a:t>, 1979-1987 </a:t>
            </a:r>
            <a:r>
              <a:rPr lang="en-US" sz="1200" dirty="0" smtClean="0">
                <a:latin typeface="Times New Roman" pitchFamily="18" charset="0"/>
                <a:cs typeface="Times New Roman" pitchFamily="18" charset="0"/>
              </a:rPr>
              <a:t>(2016)</a:t>
            </a:r>
            <a:endParaRPr lang="en-US" sz="1200" dirty="0">
              <a:latin typeface="Times New Roman" pitchFamily="18" charset="0"/>
              <a:cs typeface="Times New Roman" pitchFamily="18" charset="0"/>
            </a:endParaRPr>
          </a:p>
        </p:txBody>
      </p:sp>
    </p:spTree>
    <p:extLst>
      <p:ext uri="{BB962C8B-B14F-4D97-AF65-F5344CB8AC3E}">
        <p14:creationId xmlns:p14="http://schemas.microsoft.com/office/powerpoint/2010/main" val="38437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Group 31"/>
          <p:cNvGrpSpPr/>
          <p:nvPr/>
        </p:nvGrpSpPr>
        <p:grpSpPr>
          <a:xfrm>
            <a:off x="1341250" y="751058"/>
            <a:ext cx="6313399" cy="2718497"/>
            <a:chOff x="159388" y="1722975"/>
            <a:chExt cx="6313399" cy="2718497"/>
          </a:xfrm>
        </p:grpSpPr>
        <p:pic>
          <p:nvPicPr>
            <p:cNvPr id="14" name="Picture 13"/>
            <p:cNvPicPr>
              <a:picLocks noChangeAspect="1"/>
            </p:cNvPicPr>
            <p:nvPr/>
          </p:nvPicPr>
          <p:blipFill>
            <a:blip r:embed="rId5"/>
            <a:stretch>
              <a:fillRect/>
            </a:stretch>
          </p:blipFill>
          <p:spPr>
            <a:xfrm>
              <a:off x="159388" y="1834688"/>
              <a:ext cx="6313399" cy="2606784"/>
            </a:xfrm>
            <a:prstGeom prst="rect">
              <a:avLst/>
            </a:prstGeom>
          </p:spPr>
        </p:pic>
        <p:sp>
          <p:nvSpPr>
            <p:cNvPr id="28" name="Rectangle 27"/>
            <p:cNvSpPr/>
            <p:nvPr/>
          </p:nvSpPr>
          <p:spPr>
            <a:xfrm>
              <a:off x="2039719" y="1722975"/>
              <a:ext cx="2199320" cy="507831"/>
            </a:xfrm>
            <a:prstGeom prst="rect">
              <a:avLst/>
            </a:prstGeom>
          </p:spPr>
          <p:txBody>
            <a:bodyPr wrap="none">
              <a:spAutoFit/>
            </a:bodyPr>
            <a:lstStyle/>
            <a:p>
              <a:pPr>
                <a:lnSpc>
                  <a:spcPct val="150000"/>
                </a:lnSpc>
                <a:buBlip>
                  <a:blip r:embed="rId6"/>
                </a:buBlip>
              </a:pPr>
              <a:r>
                <a:rPr lang="en-US" sz="1800" dirty="0" smtClean="0">
                  <a:latin typeface="Times New Roman" pitchFamily="18" charset="0"/>
                  <a:cs typeface="Times New Roman" pitchFamily="18" charset="0"/>
                </a:rPr>
                <a:t> Recover </a:t>
              </a:r>
              <a:r>
                <a:rPr lang="en-US" sz="1800" dirty="0">
                  <a:solidFill>
                    <a:srgbClr val="C00000"/>
                  </a:solidFill>
                  <a:latin typeface="Times New Roman" pitchFamily="18" charset="0"/>
                  <a:cs typeface="Times New Roman" pitchFamily="18" charset="0"/>
                </a:rPr>
                <a:t>waste heat</a:t>
              </a:r>
            </a:p>
          </p:txBody>
        </p:sp>
      </p:grpSp>
      <p:sp>
        <p:nvSpPr>
          <p:cNvPr id="17" name="TextBox 16"/>
          <p:cNvSpPr txBox="1"/>
          <p:nvPr/>
        </p:nvSpPr>
        <p:spPr>
          <a:xfrm>
            <a:off x="-4883" y="140046"/>
            <a:ext cx="5756704" cy="584775"/>
          </a:xfrm>
          <a:prstGeom prst="rect">
            <a:avLst/>
          </a:prstGeom>
          <a:noFill/>
        </p:spPr>
        <p:txBody>
          <a:bodyPr wrap="none" rtlCol="0">
            <a:spAutoFit/>
          </a:bodyPr>
          <a:lstStyle/>
          <a:p>
            <a:r>
              <a:rPr lang="en-US" sz="3200" dirty="0" smtClean="0">
                <a:solidFill>
                  <a:srgbClr val="C00000"/>
                </a:solidFill>
                <a:latin typeface="Times New Roman" pitchFamily="18" charset="0"/>
                <a:cs typeface="Times New Roman" pitchFamily="18" charset="0"/>
              </a:rPr>
              <a:t>Introduction </a:t>
            </a:r>
            <a:r>
              <a:rPr lang="en-US" sz="3200" dirty="0">
                <a:solidFill>
                  <a:srgbClr val="C00000"/>
                </a:solidFill>
                <a:latin typeface="Times New Roman" pitchFamily="18" charset="0"/>
                <a:cs typeface="Times New Roman" pitchFamily="18" charset="0"/>
              </a:rPr>
              <a:t>to thermoelectricity</a:t>
            </a:r>
          </a:p>
        </p:txBody>
      </p:sp>
      <p:sp>
        <p:nvSpPr>
          <p:cNvPr id="19" name="TextBox 18"/>
          <p:cNvSpPr txBox="1"/>
          <p:nvPr/>
        </p:nvSpPr>
        <p:spPr>
          <a:xfrm>
            <a:off x="2105084" y="3485419"/>
            <a:ext cx="4980151" cy="400110"/>
          </a:xfrm>
          <a:prstGeom prst="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000" dirty="0" smtClean="0">
                <a:solidFill>
                  <a:srgbClr val="C00000"/>
                </a:solidFill>
                <a:latin typeface="Times New Roman" pitchFamily="18" charset="0"/>
                <a:cs typeface="Times New Roman" pitchFamily="18" charset="0"/>
              </a:rPr>
              <a:t>Thermal gradient </a:t>
            </a:r>
            <a:r>
              <a:rPr lang="en-US" sz="2000" dirty="0" smtClean="0">
                <a:solidFill>
                  <a:srgbClr val="C00000"/>
                </a:solidFill>
                <a:latin typeface="Times New Roman" pitchFamily="18" charset="0"/>
                <a:cs typeface="Times New Roman" pitchFamily="18" charset="0"/>
                <a:sym typeface="Wingdings"/>
              </a:rPr>
              <a:t> Voltage difference</a:t>
            </a:r>
            <a:endParaRPr lang="en-US" sz="2000" dirty="0">
              <a:solidFill>
                <a:srgbClr val="C00000"/>
              </a:solidFill>
              <a:latin typeface="Times New Roman" pitchFamily="18" charset="0"/>
              <a:cs typeface="Times New Roman" pitchFamily="18" charset="0"/>
            </a:endParaRPr>
          </a:p>
        </p:txBody>
      </p:sp>
      <p:pic>
        <p:nvPicPr>
          <p:cNvPr id="27" name="Picture 107" descr="http://edge.rit.edu/edge/P07440/public/TEeff.png"/>
          <p:cNvPicPr>
            <a:picLocks noChangeAspect="1" noChangeArrowheads="1"/>
          </p:cNvPicPr>
          <p:nvPr/>
        </p:nvPicPr>
        <p:blipFill rotWithShape="1">
          <a:blip r:embed="rId7">
            <a:extLst>
              <a:ext uri="{28A0092B-C50C-407E-A947-70E740481C1C}">
                <a14:useLocalDpi xmlns:a14="http://schemas.microsoft.com/office/drawing/2010/main" val="0"/>
              </a:ext>
            </a:extLst>
          </a:blip>
          <a:srcRect l="3346" t="2968" r="5854" b="4756"/>
          <a:stretch/>
        </p:blipFill>
        <p:spPr bwMode="auto">
          <a:xfrm>
            <a:off x="5629655" y="4000794"/>
            <a:ext cx="3165657" cy="26049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08960" y="4095390"/>
            <a:ext cx="1896124" cy="2494588"/>
            <a:chOff x="208960" y="4363412"/>
            <a:chExt cx="1896124" cy="2494588"/>
          </a:xfrm>
        </p:grpSpPr>
        <p:pic>
          <p:nvPicPr>
            <p:cNvPr id="20" name="Picture 19" descr="TEEffects"/>
            <p:cNvPicPr>
              <a:picLocks noChangeAspect="1"/>
            </p:cNvPicPr>
            <p:nvPr/>
          </p:nvPicPr>
          <p:blipFill rotWithShape="1">
            <a:blip r:embed="rId8" cstate="print"/>
            <a:srcRect r="50000"/>
            <a:stretch/>
          </p:blipFill>
          <p:spPr>
            <a:xfrm>
              <a:off x="331082" y="4772998"/>
              <a:ext cx="1663259" cy="2085002"/>
            </a:xfrm>
            <a:prstGeom prst="rect">
              <a:avLst/>
            </a:prstGeom>
            <a:noFill/>
            <a:ln>
              <a:noFill/>
            </a:ln>
          </p:spPr>
        </p:pic>
        <p:sp>
          <p:nvSpPr>
            <p:cNvPr id="13" name="TextBox 12"/>
            <p:cNvSpPr txBox="1"/>
            <p:nvPr/>
          </p:nvSpPr>
          <p:spPr>
            <a:xfrm>
              <a:off x="208960" y="4363412"/>
              <a:ext cx="1896124"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800" dirty="0" err="1" smtClean="0">
                  <a:solidFill>
                    <a:srgbClr val="C00000"/>
                  </a:solidFill>
                  <a:latin typeface="Times New Roman" pitchFamily="18" charset="0"/>
                  <a:cs typeface="Times New Roman" pitchFamily="18" charset="0"/>
                </a:rPr>
                <a:t>Seebeck</a:t>
              </a:r>
              <a:r>
                <a:rPr lang="en-US" sz="1800" dirty="0" smtClean="0">
                  <a:solidFill>
                    <a:srgbClr val="C00000"/>
                  </a:solidFill>
                  <a:latin typeface="Times New Roman" pitchFamily="18" charset="0"/>
                  <a:cs typeface="Times New Roman" pitchFamily="18" charset="0"/>
                </a:rPr>
                <a:t> effect</a:t>
              </a:r>
              <a:endParaRPr lang="en-US" sz="1800" dirty="0">
                <a:solidFill>
                  <a:srgbClr val="C00000"/>
                </a:solidFill>
                <a:latin typeface="Times New Roman" pitchFamily="18" charset="0"/>
                <a:cs typeface="Times New Roman" pitchFamily="18" charset="0"/>
              </a:endParaRPr>
            </a:p>
          </p:txBody>
        </p:sp>
      </p:grpSp>
      <p:grpSp>
        <p:nvGrpSpPr>
          <p:cNvPr id="6" name="Group 5"/>
          <p:cNvGrpSpPr/>
          <p:nvPr/>
        </p:nvGrpSpPr>
        <p:grpSpPr>
          <a:xfrm>
            <a:off x="2336583" y="4110986"/>
            <a:ext cx="1896124" cy="2472281"/>
            <a:chOff x="2336583" y="4379008"/>
            <a:chExt cx="1896124" cy="2472281"/>
          </a:xfrm>
        </p:grpSpPr>
        <p:sp>
          <p:nvSpPr>
            <p:cNvPr id="15" name="TextBox 14"/>
            <p:cNvSpPr txBox="1"/>
            <p:nvPr/>
          </p:nvSpPr>
          <p:spPr>
            <a:xfrm>
              <a:off x="2336583" y="4379008"/>
              <a:ext cx="1896124"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800" dirty="0" err="1">
                  <a:solidFill>
                    <a:srgbClr val="C00000"/>
                  </a:solidFill>
                  <a:latin typeface="Times New Roman" pitchFamily="18" charset="0"/>
                  <a:cs typeface="Times New Roman" pitchFamily="18" charset="0"/>
                </a:rPr>
                <a:t>Peltier</a:t>
              </a:r>
              <a:r>
                <a:rPr lang="en-US" sz="1800" dirty="0">
                  <a:solidFill>
                    <a:srgbClr val="C00000"/>
                  </a:solidFill>
                  <a:latin typeface="Times New Roman" pitchFamily="18" charset="0"/>
                  <a:cs typeface="Times New Roman" pitchFamily="18" charset="0"/>
                </a:rPr>
                <a:t> effect</a:t>
              </a:r>
            </a:p>
          </p:txBody>
        </p:sp>
        <p:pic>
          <p:nvPicPr>
            <p:cNvPr id="16" name="Picture 15" descr="TEEffects"/>
            <p:cNvPicPr>
              <a:picLocks noChangeAspect="1"/>
            </p:cNvPicPr>
            <p:nvPr/>
          </p:nvPicPr>
          <p:blipFill rotWithShape="1">
            <a:blip r:embed="rId8" cstate="print"/>
            <a:srcRect l="50000"/>
            <a:stretch/>
          </p:blipFill>
          <p:spPr>
            <a:xfrm>
              <a:off x="2427554" y="4766287"/>
              <a:ext cx="1663259" cy="2085002"/>
            </a:xfrm>
            <a:prstGeom prst="rect">
              <a:avLst/>
            </a:prstGeom>
            <a:noFill/>
            <a:ln>
              <a:noFill/>
            </a:ln>
          </p:spPr>
        </p:pic>
      </p:grpSp>
      <p:graphicFrame>
        <p:nvGraphicFramePr>
          <p:cNvPr id="21" name="Object 20"/>
          <p:cNvGraphicFramePr>
            <a:graphicFrameLocks noChangeAspect="1"/>
          </p:cNvGraphicFramePr>
          <p:nvPr>
            <p:extLst>
              <p:ext uri="{D42A27DB-BD31-4B8C-83A1-F6EECF244321}">
                <p14:modId xmlns:p14="http://schemas.microsoft.com/office/powerpoint/2010/main" val="1102355475"/>
              </p:ext>
            </p:extLst>
          </p:nvPr>
        </p:nvGraphicFramePr>
        <p:xfrm>
          <a:off x="90283" y="4861736"/>
          <a:ext cx="5151438" cy="1116012"/>
        </p:xfrm>
        <a:graphic>
          <a:graphicData uri="http://schemas.openxmlformats.org/presentationml/2006/ole">
            <mc:AlternateContent xmlns:mc="http://schemas.openxmlformats.org/markup-compatibility/2006">
              <mc:Choice xmlns:v="urn:schemas-microsoft-com:vml" Requires="v">
                <p:oleObj spid="_x0000_s511203" name="Equation" r:id="rId9" imgW="2692080" imgH="583920" progId="Equation.3">
                  <p:embed/>
                </p:oleObj>
              </mc:Choice>
              <mc:Fallback>
                <p:oleObj name="Equation" r:id="rId9" imgW="2692080" imgH="583920" progId="Equation.3">
                  <p:embed/>
                  <p:pic>
                    <p:nvPicPr>
                      <p:cNvPr id="0" name=""/>
                      <p:cNvPicPr>
                        <a:picLocks noChangeAspect="1" noChangeArrowheads="1"/>
                      </p:cNvPicPr>
                      <p:nvPr/>
                    </p:nvPicPr>
                    <p:blipFill>
                      <a:blip r:embed="rId10"/>
                      <a:srcRect/>
                      <a:stretch>
                        <a:fillRect/>
                      </a:stretch>
                    </p:blipFill>
                    <p:spPr bwMode="auto">
                      <a:xfrm>
                        <a:off x="90283" y="4861736"/>
                        <a:ext cx="5151438" cy="1116012"/>
                      </a:xfrm>
                      <a:prstGeom prst="rect">
                        <a:avLst/>
                      </a:prstGeom>
                      <a:gradFill rotWithShape="1">
                        <a:gsLst>
                          <a:gs pos="0">
                            <a:srgbClr val="FFCCFF"/>
                          </a:gs>
                          <a:gs pos="8000">
                            <a:srgbClr val="FFCCFF"/>
                          </a:gs>
                          <a:gs pos="97000">
                            <a:srgbClr val="FFFFFF"/>
                          </a:gs>
                          <a:gs pos="100000">
                            <a:srgbClr val="FFFFFF"/>
                          </a:gs>
                        </a:gsLst>
                        <a:lin ang="16200000" scaled="1"/>
                      </a:gradFill>
                      <a:ln w="9525">
                        <a:solidFill>
                          <a:srgbClr val="7F7F7F"/>
                        </a:solidFill>
                        <a:miter lim="800000"/>
                        <a:headEnd/>
                        <a:tailEnd/>
                      </a:ln>
                    </p:spPr>
                  </p:pic>
                </p:oleObj>
              </mc:Fallback>
            </mc:AlternateContent>
          </a:graphicData>
        </a:graphic>
      </p:graphicFrame>
      <p:sp>
        <p:nvSpPr>
          <p:cNvPr id="22" name="Oval 21"/>
          <p:cNvSpPr/>
          <p:nvPr/>
        </p:nvSpPr>
        <p:spPr bwMode="auto">
          <a:xfrm>
            <a:off x="3190053" y="4933839"/>
            <a:ext cx="667776" cy="410124"/>
          </a:xfrm>
          <a:prstGeom prst="ellipse">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8" name="TextBox 17"/>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23" name="Picture 2" descr="G:\Colloquium-Slides\IISc_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12483" y="6653042"/>
            <a:ext cx="2042547" cy="215444"/>
          </a:xfrm>
          <a:prstGeom prst="rect">
            <a:avLst/>
          </a:prstGeom>
        </p:spPr>
        <p:txBody>
          <a:bodyPr wrap="none">
            <a:spAutoFit/>
          </a:bodyPr>
          <a:lstStyle/>
          <a:p>
            <a:r>
              <a:rPr lang="en-US" sz="800" dirty="0">
                <a:latin typeface="Times New Roman" pitchFamily="18" charset="0"/>
                <a:cs typeface="Times New Roman" pitchFamily="18" charset="0"/>
              </a:rPr>
              <a:t>http://edge.rit.edu/edge/P07440/public/Home</a:t>
            </a:r>
          </a:p>
        </p:txBody>
      </p:sp>
    </p:spTree>
    <p:custDataLst>
      <p:tags r:id="rId2"/>
    </p:custDataLst>
    <p:extLst>
      <p:ext uri="{BB962C8B-B14F-4D97-AF65-F5344CB8AC3E}">
        <p14:creationId xmlns:p14="http://schemas.microsoft.com/office/powerpoint/2010/main" val="1366354315"/>
      </p:ext>
    </p:extLst>
  </p:cSld>
  <p:clrMapOvr>
    <a:masterClrMapping/>
  </p:clrMapOvr>
  <mc:AlternateContent xmlns:mc="http://schemas.openxmlformats.org/markup-compatibility/2006" xmlns:p14="http://schemas.microsoft.com/office/powerpoint/2010/main">
    <mc:Choice Requires="p14">
      <p:transition spd="slow" p14:dur="2000" advTm="1533"/>
    </mc:Choice>
    <mc:Fallback xmlns="">
      <p:transition spd="slow" advTm="15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05102" y="1439924"/>
            <a:ext cx="8839200" cy="4030710"/>
          </a:xfrm>
        </p:spPr>
        <p:txBody>
          <a:bodyPr>
            <a:noAutofit/>
          </a:bodyPr>
          <a:lstStyle/>
          <a:p>
            <a:pPr algn="just">
              <a:lnSpc>
                <a:spcPct val="150000"/>
              </a:lnSpc>
              <a:spcBef>
                <a:spcPts val="600"/>
              </a:spcBef>
              <a:buSzPct val="100000"/>
            </a:pPr>
            <a:r>
              <a:rPr lang="en-US" sz="2000" b="0" dirty="0" smtClean="0">
                <a:latin typeface="Times New Roman" pitchFamily="18" charset="0"/>
                <a:ea typeface="Calibri" charset="0"/>
                <a:cs typeface="Times New Roman" pitchFamily="18" charset="0"/>
              </a:rPr>
              <a:t>Reversible tuning of band gap of Bi</a:t>
            </a:r>
            <a:r>
              <a:rPr lang="en-US" sz="2000" b="0" baseline="-25000" dirty="0" smtClean="0">
                <a:latin typeface="Times New Roman" pitchFamily="18" charset="0"/>
                <a:ea typeface="Calibri" charset="0"/>
                <a:cs typeface="Times New Roman" pitchFamily="18" charset="0"/>
              </a:rPr>
              <a:t>2</a:t>
            </a:r>
            <a:r>
              <a:rPr lang="en-US" sz="2000" b="0" dirty="0" smtClean="0">
                <a:latin typeface="Times New Roman" pitchFamily="18" charset="0"/>
                <a:ea typeface="Calibri" charset="0"/>
                <a:cs typeface="Times New Roman" pitchFamily="18" charset="0"/>
              </a:rPr>
              <a:t>S</a:t>
            </a:r>
            <a:r>
              <a:rPr lang="en-US" sz="2000" b="0" baseline="-25000" dirty="0" smtClean="0">
                <a:latin typeface="Times New Roman" pitchFamily="18" charset="0"/>
                <a:ea typeface="Calibri" charset="0"/>
                <a:cs typeface="Times New Roman" pitchFamily="18" charset="0"/>
              </a:rPr>
              <a:t>3</a:t>
            </a:r>
            <a:r>
              <a:rPr lang="en-US" sz="2000" b="0" dirty="0" smtClean="0">
                <a:latin typeface="Times New Roman" pitchFamily="18" charset="0"/>
                <a:ea typeface="Calibri" charset="0"/>
                <a:cs typeface="Times New Roman" pitchFamily="18" charset="0"/>
              </a:rPr>
              <a:t> using hydrostatic pressure </a:t>
            </a:r>
            <a:r>
              <a:rPr lang="en-US" sz="2000" b="0" dirty="0">
                <a:latin typeface="Times New Roman" pitchFamily="18" charset="0"/>
                <a:ea typeface="Calibri" charset="0"/>
                <a:cs typeface="Times New Roman" pitchFamily="18" charset="0"/>
              </a:rPr>
              <a:t>s</a:t>
            </a:r>
            <a:r>
              <a:rPr lang="en-US" sz="2000" b="0" dirty="0" smtClean="0">
                <a:latin typeface="Times New Roman" pitchFamily="18" charset="0"/>
                <a:ea typeface="Calibri" charset="0"/>
                <a:cs typeface="Times New Roman" pitchFamily="18" charset="0"/>
              </a:rPr>
              <a:t>emiconductor to metal transition at 17.2 </a:t>
            </a:r>
            <a:r>
              <a:rPr lang="en-US" sz="2000" b="0" dirty="0" err="1" smtClean="0">
                <a:latin typeface="Times New Roman" pitchFamily="18" charset="0"/>
                <a:ea typeface="Calibri" charset="0"/>
                <a:cs typeface="Times New Roman" pitchFamily="18" charset="0"/>
              </a:rPr>
              <a:t>GPa</a:t>
            </a:r>
            <a:endParaRPr lang="en-US" sz="2000" b="0" dirty="0">
              <a:latin typeface="Times New Roman" pitchFamily="18" charset="0"/>
              <a:ea typeface="Calibri" charset="0"/>
              <a:cs typeface="Times New Roman" pitchFamily="18" charset="0"/>
            </a:endParaRPr>
          </a:p>
          <a:p>
            <a:pPr algn="just">
              <a:lnSpc>
                <a:spcPct val="150000"/>
              </a:lnSpc>
              <a:spcBef>
                <a:spcPts val="600"/>
              </a:spcBef>
              <a:buSzPct val="100000"/>
            </a:pPr>
            <a:r>
              <a:rPr lang="en-US" sz="2000" b="0" i="1" dirty="0" smtClean="0">
                <a:latin typeface="Times New Roman" pitchFamily="18" charset="0"/>
                <a:cs typeface="Times New Roman" pitchFamily="18" charset="0"/>
              </a:rPr>
              <a:t>m</a:t>
            </a:r>
            <a:r>
              <a:rPr lang="en-US" sz="2000" b="0" baseline="30000" dirty="0" smtClean="0">
                <a:latin typeface="Times New Roman" pitchFamily="18" charset="0"/>
                <a:cs typeface="Times New Roman" pitchFamily="18" charset="0"/>
              </a:rPr>
              <a:t>*</a:t>
            </a:r>
            <a:r>
              <a:rPr lang="en-US" sz="2000" b="0" baseline="-25000" dirty="0" err="1" smtClean="0">
                <a:latin typeface="Times New Roman" pitchFamily="18" charset="0"/>
                <a:cs typeface="Times New Roman" pitchFamily="18" charset="0"/>
              </a:rPr>
              <a:t>cond</a:t>
            </a:r>
            <a:r>
              <a:rPr lang="en-US" sz="2000" b="0" dirty="0" smtClean="0">
                <a:latin typeface="Times New Roman" pitchFamily="18" charset="0"/>
                <a:cs typeface="Times New Roman" pitchFamily="18" charset="0"/>
              </a:rPr>
              <a:t>  </a:t>
            </a:r>
            <a:r>
              <a:rPr lang="en-US" sz="2000" b="0" dirty="0">
                <a:latin typeface="Times New Roman" pitchFamily="18" charset="0"/>
                <a:cs typeface="Times New Roman" pitchFamily="18" charset="0"/>
              </a:rPr>
              <a:t>decreases </a:t>
            </a:r>
            <a:r>
              <a:rPr lang="en-US" sz="2000" b="0" dirty="0" smtClean="0">
                <a:latin typeface="Times New Roman" pitchFamily="18" charset="0"/>
                <a:cs typeface="Times New Roman" pitchFamily="18" charset="0"/>
              </a:rPr>
              <a:t> and </a:t>
            </a:r>
            <a:r>
              <a:rPr lang="en-US" sz="2000" b="0" i="1" dirty="0" smtClean="0">
                <a:latin typeface="Times New Roman" pitchFamily="18" charset="0"/>
                <a:cs typeface="Times New Roman" pitchFamily="18" charset="0"/>
              </a:rPr>
              <a:t>m</a:t>
            </a:r>
            <a:r>
              <a:rPr lang="en-US" sz="2000" b="0" baseline="30000" dirty="0" smtClean="0">
                <a:latin typeface="Times New Roman" pitchFamily="18" charset="0"/>
                <a:cs typeface="Times New Roman" pitchFamily="18" charset="0"/>
              </a:rPr>
              <a:t>*</a:t>
            </a:r>
            <a:r>
              <a:rPr lang="en-US" sz="2000" b="0" baseline="-25000" dirty="0" smtClean="0">
                <a:latin typeface="Times New Roman" pitchFamily="18" charset="0"/>
                <a:cs typeface="Times New Roman" pitchFamily="18" charset="0"/>
              </a:rPr>
              <a:t>dos</a:t>
            </a:r>
            <a:r>
              <a:rPr lang="en-US" sz="2000" b="0" dirty="0" smtClean="0">
                <a:latin typeface="Times New Roman" pitchFamily="18" charset="0"/>
                <a:cs typeface="Times New Roman" pitchFamily="18" charset="0"/>
              </a:rPr>
              <a:t>  increases with </a:t>
            </a:r>
            <a:r>
              <a:rPr lang="en-US" sz="2000" b="0" dirty="0">
                <a:latin typeface="Times New Roman" pitchFamily="18" charset="0"/>
                <a:cs typeface="Times New Roman" pitchFamily="18" charset="0"/>
              </a:rPr>
              <a:t>pressure for </a:t>
            </a:r>
            <a:r>
              <a:rPr lang="en-US" sz="2000" b="0" i="1" dirty="0" smtClean="0">
                <a:latin typeface="Times New Roman" pitchFamily="18" charset="0"/>
                <a:cs typeface="Times New Roman" pitchFamily="18" charset="0"/>
              </a:rPr>
              <a:t>n</a:t>
            </a:r>
            <a:r>
              <a:rPr lang="en-US" sz="2000" b="0" dirty="0" smtClean="0">
                <a:latin typeface="Times New Roman" pitchFamily="18" charset="0"/>
                <a:cs typeface="Times New Roman" pitchFamily="18" charset="0"/>
              </a:rPr>
              <a:t>-type</a:t>
            </a:r>
          </a:p>
          <a:p>
            <a:pPr algn="just">
              <a:lnSpc>
                <a:spcPct val="150000"/>
              </a:lnSpc>
            </a:pPr>
            <a:r>
              <a:rPr lang="en-US" sz="2000" b="0" dirty="0" smtClean="0">
                <a:latin typeface="Times New Roman" pitchFamily="18" charset="0"/>
                <a:cs typeface="Times New Roman" pitchFamily="18" charset="0"/>
              </a:rPr>
              <a:t>Weak dependence of thermopower at low pressures for  </a:t>
            </a:r>
            <a:r>
              <a:rPr lang="en-US" sz="2000" b="0" i="1" dirty="0" smtClean="0">
                <a:latin typeface="Times New Roman" pitchFamily="18" charset="0"/>
                <a:cs typeface="Times New Roman" pitchFamily="18" charset="0"/>
              </a:rPr>
              <a:t>p</a:t>
            </a:r>
            <a:r>
              <a:rPr lang="en-US" sz="2000" b="0" dirty="0" smtClean="0">
                <a:latin typeface="Times New Roman" pitchFamily="18" charset="0"/>
                <a:cs typeface="Times New Roman" pitchFamily="18" charset="0"/>
              </a:rPr>
              <a:t>-doped Bi</a:t>
            </a:r>
            <a:r>
              <a:rPr lang="en-US" sz="2000" b="0" baseline="-25000" dirty="0" smtClean="0">
                <a:latin typeface="Times New Roman" pitchFamily="18" charset="0"/>
                <a:cs typeface="Times New Roman" pitchFamily="18" charset="0"/>
              </a:rPr>
              <a:t>2</a:t>
            </a:r>
            <a:r>
              <a:rPr lang="en-US" sz="2000" b="0" dirty="0" smtClean="0">
                <a:latin typeface="Times New Roman" pitchFamily="18" charset="0"/>
                <a:cs typeface="Times New Roman" pitchFamily="18" charset="0"/>
              </a:rPr>
              <a:t>S</a:t>
            </a:r>
            <a:r>
              <a:rPr lang="en-US" sz="2000" b="0" baseline="-25000" dirty="0" smtClean="0">
                <a:latin typeface="Times New Roman" pitchFamily="18" charset="0"/>
                <a:cs typeface="Times New Roman" pitchFamily="18" charset="0"/>
              </a:rPr>
              <a:t>3</a:t>
            </a:r>
          </a:p>
          <a:p>
            <a:pPr algn="just">
              <a:lnSpc>
                <a:spcPct val="150000"/>
              </a:lnSpc>
            </a:pPr>
            <a:r>
              <a:rPr lang="en-US" sz="2000" b="0" dirty="0" smtClean="0">
                <a:latin typeface="Times New Roman" pitchFamily="18" charset="0"/>
                <a:cs typeface="Times New Roman" pitchFamily="18" charset="0"/>
              </a:rPr>
              <a:t>Simultaneous enhancement of </a:t>
            </a:r>
            <a:r>
              <a:rPr lang="en-US" sz="2000" b="0" i="1" dirty="0" smtClean="0">
                <a:latin typeface="Times New Roman" pitchFamily="18" charset="0"/>
                <a:cs typeface="Times New Roman" pitchFamily="18" charset="0"/>
              </a:rPr>
              <a:t>S</a:t>
            </a:r>
            <a:r>
              <a:rPr lang="en-US" sz="2000" b="0" dirty="0" smtClean="0">
                <a:latin typeface="Times New Roman" pitchFamily="18" charset="0"/>
                <a:cs typeface="Times New Roman" pitchFamily="18" charset="0"/>
              </a:rPr>
              <a:t> and </a:t>
            </a:r>
            <a:r>
              <a:rPr lang="el-GR" sz="2000" b="0" i="1" dirty="0" smtClean="0">
                <a:latin typeface="Times New Roman" pitchFamily="18" charset="0"/>
                <a:cs typeface="Times New Roman" pitchFamily="18" charset="0"/>
              </a:rPr>
              <a:t>σ</a:t>
            </a:r>
            <a:r>
              <a:rPr lang="en-US" sz="2000" b="0" dirty="0" smtClean="0">
                <a:latin typeface="Times New Roman" pitchFamily="18" charset="0"/>
                <a:cs typeface="Times New Roman" pitchFamily="18" charset="0"/>
              </a:rPr>
              <a:t> for </a:t>
            </a:r>
            <a:r>
              <a:rPr lang="en-US" sz="2000" b="0" i="1" dirty="0" smtClean="0">
                <a:latin typeface="Times New Roman" pitchFamily="18" charset="0"/>
                <a:cs typeface="Times New Roman" pitchFamily="18" charset="0"/>
              </a:rPr>
              <a:t>n</a:t>
            </a:r>
            <a:r>
              <a:rPr lang="en-US" sz="2000" b="0" dirty="0" smtClean="0">
                <a:latin typeface="Times New Roman" pitchFamily="18" charset="0"/>
                <a:cs typeface="Times New Roman" pitchFamily="18" charset="0"/>
              </a:rPr>
              <a:t>-doped Bi</a:t>
            </a:r>
            <a:r>
              <a:rPr lang="en-US" sz="2000" b="0" baseline="-25000" dirty="0" smtClean="0">
                <a:latin typeface="Times New Roman" pitchFamily="18" charset="0"/>
                <a:cs typeface="Times New Roman" pitchFamily="18" charset="0"/>
              </a:rPr>
              <a:t>2</a:t>
            </a:r>
            <a:r>
              <a:rPr lang="en-US" sz="2000" b="0" dirty="0" smtClean="0">
                <a:latin typeface="Times New Roman" pitchFamily="18" charset="0"/>
                <a:cs typeface="Times New Roman" pitchFamily="18" charset="0"/>
              </a:rPr>
              <a:t>S</a:t>
            </a:r>
            <a:r>
              <a:rPr lang="en-US" sz="2000" b="0" baseline="-25000" dirty="0" smtClean="0">
                <a:latin typeface="Times New Roman" pitchFamily="18" charset="0"/>
                <a:cs typeface="Times New Roman" pitchFamily="18" charset="0"/>
              </a:rPr>
              <a:t>3</a:t>
            </a:r>
          </a:p>
          <a:p>
            <a:pPr algn="just">
              <a:lnSpc>
                <a:spcPct val="150000"/>
              </a:lnSpc>
            </a:pPr>
            <a:r>
              <a:rPr lang="en-US" sz="2000" b="0" dirty="0" smtClean="0">
                <a:latin typeface="Times New Roman" pitchFamily="18" charset="0"/>
                <a:cs typeface="Times New Roman" pitchFamily="18" charset="0"/>
              </a:rPr>
              <a:t>Thermal conductivity shows nominal increase at low pressures</a:t>
            </a:r>
          </a:p>
          <a:p>
            <a:pPr>
              <a:lnSpc>
                <a:spcPct val="150000"/>
              </a:lnSpc>
            </a:pPr>
            <a:r>
              <a:rPr lang="en-US" sz="2000" b="0" dirty="0" smtClean="0">
                <a:latin typeface="Times New Roman" pitchFamily="18" charset="0"/>
                <a:cs typeface="Times New Roman" pitchFamily="18" charset="0"/>
              </a:rPr>
              <a:t>Large ZT of 1.2 and 1.0 for </a:t>
            </a:r>
            <a:r>
              <a:rPr lang="en-US" sz="2000" b="0" i="1" dirty="0" smtClean="0">
                <a:latin typeface="Times New Roman" pitchFamily="18" charset="0"/>
                <a:cs typeface="Times New Roman" pitchFamily="18" charset="0"/>
              </a:rPr>
              <a:t>n</a:t>
            </a:r>
            <a:r>
              <a:rPr lang="en-US" sz="2000" b="0" dirty="0" smtClean="0">
                <a:latin typeface="Times New Roman" pitchFamily="18" charset="0"/>
                <a:cs typeface="Times New Roman" pitchFamily="18" charset="0"/>
              </a:rPr>
              <a:t> and </a:t>
            </a:r>
            <a:r>
              <a:rPr lang="en-US" sz="2000" b="0" i="1" dirty="0" smtClean="0">
                <a:latin typeface="Times New Roman" pitchFamily="18" charset="0"/>
                <a:cs typeface="Times New Roman" pitchFamily="18" charset="0"/>
              </a:rPr>
              <a:t>p</a:t>
            </a:r>
            <a:r>
              <a:rPr lang="en-US" sz="2000" b="0" dirty="0" smtClean="0">
                <a:latin typeface="Times New Roman" pitchFamily="18" charset="0"/>
                <a:cs typeface="Times New Roman" pitchFamily="18" charset="0"/>
              </a:rPr>
              <a:t>-doped Bi</a:t>
            </a:r>
            <a:r>
              <a:rPr lang="en-US" sz="2000" b="0" baseline="-25000" dirty="0" smtClean="0">
                <a:latin typeface="Times New Roman" pitchFamily="18" charset="0"/>
                <a:cs typeface="Times New Roman" pitchFamily="18" charset="0"/>
              </a:rPr>
              <a:t>2</a:t>
            </a:r>
            <a:r>
              <a:rPr lang="en-US" sz="2000" b="0" dirty="0" smtClean="0">
                <a:latin typeface="Times New Roman" pitchFamily="18" charset="0"/>
                <a:cs typeface="Times New Roman" pitchFamily="18" charset="0"/>
              </a:rPr>
              <a:t>S</a:t>
            </a:r>
            <a:r>
              <a:rPr lang="en-US" sz="2000" b="0" baseline="-25000" dirty="0" smtClean="0">
                <a:latin typeface="Times New Roman" pitchFamily="18" charset="0"/>
                <a:cs typeface="Times New Roman" pitchFamily="18" charset="0"/>
              </a:rPr>
              <a:t>3</a:t>
            </a:r>
            <a:r>
              <a:rPr lang="en-US" sz="2000" b="0" dirty="0" smtClean="0">
                <a:latin typeface="Times New Roman" pitchFamily="18" charset="0"/>
                <a:cs typeface="Times New Roman" pitchFamily="18" charset="0"/>
              </a:rPr>
              <a:t>, respectively</a:t>
            </a:r>
            <a:endParaRPr lang="en-US" sz="2200" dirty="0" smtClean="0">
              <a:latin typeface="Times New Roman" pitchFamily="18" charset="0"/>
              <a:cs typeface="Times New Roman" pitchFamily="18" charset="0"/>
            </a:endParaRPr>
          </a:p>
        </p:txBody>
      </p:sp>
      <p:sp>
        <p:nvSpPr>
          <p:cNvPr id="5" name="Title 2"/>
          <p:cNvSpPr txBox="1">
            <a:spLocks/>
          </p:cNvSpPr>
          <p:nvPr/>
        </p:nvSpPr>
        <p:spPr>
          <a:xfrm>
            <a:off x="0" y="121019"/>
            <a:ext cx="7239000" cy="482312"/>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lstStyle>
          <a:p>
            <a:pPr>
              <a:defRPr/>
            </a:pPr>
            <a:r>
              <a:rPr lang="en-US" sz="3200" b="0" cap="none" dirty="0" smtClean="0">
                <a:ln w="500">
                  <a:noFill/>
                </a:ln>
                <a:solidFill>
                  <a:srgbClr val="C00000"/>
                </a:solidFill>
                <a:latin typeface="Times New Roman" pitchFamily="18" charset="0"/>
                <a:cs typeface="Times New Roman" pitchFamily="18" charset="0"/>
              </a:rPr>
              <a:t>Conclusions</a:t>
            </a:r>
            <a:endParaRPr lang="en-US" sz="3200" b="0" cap="none" dirty="0">
              <a:ln w="500">
                <a:noFill/>
              </a:ln>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7107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391"/>
            <a:ext cx="8229600" cy="572308"/>
          </a:xfrm>
        </p:spPr>
        <p:txBody>
          <a:bodyPr>
            <a:normAutofit fontScale="90000"/>
          </a:bodyPr>
          <a:lstStyle/>
          <a:p>
            <a:pPr algn="l"/>
            <a:r>
              <a:rPr lang="en-US" sz="3200" dirty="0" smtClean="0">
                <a:solidFill>
                  <a:srgbClr val="C00000"/>
                </a:solidFill>
                <a:latin typeface="Times New Roman" pitchFamily="18" charset="0"/>
                <a:cs typeface="Times New Roman" pitchFamily="18" charset="0"/>
              </a:rPr>
              <a:t>Future direction</a:t>
            </a:r>
            <a:endParaRPr lang="en-US" sz="3200" dirty="0">
              <a:solidFill>
                <a:srgbClr val="C00000"/>
              </a:solidFill>
              <a:latin typeface="Times New Roman" pitchFamily="18" charset="0"/>
              <a:cs typeface="Times New Roman" pitchFamily="18" charset="0"/>
            </a:endParaRPr>
          </a:p>
        </p:txBody>
      </p:sp>
      <p:sp>
        <p:nvSpPr>
          <p:cNvPr id="5" name="TextBox 4"/>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6" name="Picture 2" descr="G:\Colloquium-Slides\IISc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361" y="904356"/>
            <a:ext cx="8298979" cy="461665"/>
          </a:xfrm>
          <a:prstGeom prst="rect">
            <a:avLst/>
          </a:prstGeom>
        </p:spPr>
        <p:txBody>
          <a:bodyPr wrap="square">
            <a:spAutoFit/>
          </a:bodyPr>
          <a:lstStyle/>
          <a:p>
            <a:pPr marL="342900" indent="-342900">
              <a:buFont typeface="Arial" pitchFamily="34" charset="0"/>
              <a:buChar char="•"/>
            </a:pP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throughput screening </a:t>
            </a:r>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thermoelectric </a:t>
            </a:r>
            <a:r>
              <a:rPr lang="en-US" sz="2400" dirty="0" smtClean="0">
                <a:latin typeface="Times New Roman" pitchFamily="18" charset="0"/>
                <a:cs typeface="Times New Roman" pitchFamily="18" charset="0"/>
              </a:rPr>
              <a:t>materials</a:t>
            </a:r>
          </a:p>
        </p:txBody>
      </p:sp>
      <p:pic>
        <p:nvPicPr>
          <p:cNvPr id="518146" name="Picture 2" descr="G:\Pictures\Screenshot from 2015-10-29 15:5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256" y="1568444"/>
            <a:ext cx="3450413" cy="262701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301118" y="3615350"/>
            <a:ext cx="1672253" cy="230832"/>
          </a:xfrm>
          <a:prstGeom prst="rect">
            <a:avLst/>
          </a:prstGeom>
        </p:spPr>
        <p:txBody>
          <a:bodyPr wrap="none">
            <a:spAutoFit/>
          </a:bodyPr>
          <a:lstStyle/>
          <a:p>
            <a:r>
              <a:rPr lang="en-US" sz="900" dirty="0" smtClean="0">
                <a:latin typeface="Times New Roman" pitchFamily="18" charset="0"/>
                <a:cs typeface="Times New Roman" pitchFamily="18" charset="0"/>
              </a:rPr>
              <a:t>Phys. Rev. B 92</a:t>
            </a:r>
            <a:r>
              <a:rPr lang="en-US" sz="900" dirty="0">
                <a:latin typeface="Times New Roman" pitchFamily="18" charset="0"/>
                <a:cs typeface="Times New Roman" pitchFamily="18" charset="0"/>
              </a:rPr>
              <a:t>, 085205 (2015)</a:t>
            </a:r>
          </a:p>
        </p:txBody>
      </p:sp>
      <p:sp>
        <p:nvSpPr>
          <p:cNvPr id="11" name="Rectangle 10"/>
          <p:cNvSpPr/>
          <p:nvPr/>
        </p:nvSpPr>
        <p:spPr>
          <a:xfrm>
            <a:off x="0" y="4171127"/>
            <a:ext cx="6533012" cy="461665"/>
          </a:xfrm>
          <a:prstGeom prst="rect">
            <a:avLst/>
          </a:prstGeom>
        </p:spPr>
        <p:txBody>
          <a:bodyPr wrap="square">
            <a:spAutoFit/>
          </a:bodyPr>
          <a:lstStyle/>
          <a:p>
            <a:pPr marL="342900" indent="-342900">
              <a:buFont typeface="Arial" pitchFamily="34" charset="0"/>
              <a:buChar char="•"/>
            </a:pPr>
            <a:r>
              <a:rPr lang="en-US" sz="2400" dirty="0" smtClean="0">
                <a:latin typeface="Times New Roman" pitchFamily="18" charset="0"/>
                <a:cs typeface="Times New Roman" pitchFamily="18" charset="0"/>
              </a:rPr>
              <a:t>Band Engineering in Semiconductor</a:t>
            </a:r>
            <a:endParaRPr lang="en-US" sz="2400" dirty="0">
              <a:latin typeface="Times New Roman" pitchFamily="18" charset="0"/>
              <a:cs typeface="Times New Roman" pitchFamily="18" charset="0"/>
            </a:endParaRPr>
          </a:p>
        </p:txBody>
      </p:sp>
      <p:pic>
        <p:nvPicPr>
          <p:cNvPr id="518147" name="Picture 3" descr="G:\Pictures\Screenshot from 2015-10-29 16:00: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175" y="1749971"/>
            <a:ext cx="3340158" cy="216765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1996" y="4748029"/>
            <a:ext cx="4731015" cy="2078384"/>
            <a:chOff x="4024914" y="4758920"/>
            <a:chExt cx="4762500" cy="2092216"/>
          </a:xfrm>
        </p:grpSpPr>
        <p:pic>
          <p:nvPicPr>
            <p:cNvPr id="518148" name="Picture 4" descr="G:\Pictures\Screenshot from 2015-10-29 16:01:24.png"/>
            <p:cNvPicPr>
              <a:picLocks noChangeAspect="1" noChangeArrowheads="1"/>
            </p:cNvPicPr>
            <p:nvPr/>
          </p:nvPicPr>
          <p:blipFill rotWithShape="1">
            <a:blip r:embed="rId5">
              <a:extLst>
                <a:ext uri="{28A0092B-C50C-407E-A947-70E740481C1C}">
                  <a14:useLocalDpi xmlns:a14="http://schemas.microsoft.com/office/drawing/2010/main" val="0"/>
                </a:ext>
              </a:extLst>
            </a:blip>
            <a:srcRect l="-1527" t="50000" r="1527"/>
            <a:stretch/>
          </p:blipFill>
          <p:spPr bwMode="auto">
            <a:xfrm>
              <a:off x="4024914" y="4774686"/>
              <a:ext cx="4762500" cy="20764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240924" y="4821984"/>
              <a:ext cx="504496" cy="276999"/>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6117022" y="4758920"/>
              <a:ext cx="1199862" cy="324296"/>
            </a:xfrm>
            <a:prstGeom prst="rect">
              <a:avLst/>
            </a:prstGeom>
            <a:solidFill>
              <a:schemeClr val="bg1"/>
            </a:solidFill>
          </p:spPr>
          <p:txBody>
            <a:bodyPr wrap="square" rtlCol="0">
              <a:spAutoFit/>
            </a:bodyPr>
            <a:lstStyle/>
            <a:p>
              <a:endParaRPr lang="en-US" dirty="0"/>
            </a:p>
          </p:txBody>
        </p:sp>
      </p:grpSp>
      <p:sp>
        <p:nvSpPr>
          <p:cNvPr id="14" name="Rectangle 13"/>
          <p:cNvSpPr/>
          <p:nvPr/>
        </p:nvSpPr>
        <p:spPr>
          <a:xfrm>
            <a:off x="4277219" y="6593317"/>
            <a:ext cx="1210588" cy="215444"/>
          </a:xfrm>
          <a:prstGeom prst="rect">
            <a:avLst/>
          </a:prstGeom>
        </p:spPr>
        <p:txBody>
          <a:bodyPr wrap="none">
            <a:spAutoFit/>
          </a:bodyPr>
          <a:lstStyle/>
          <a:p>
            <a:r>
              <a:rPr lang="en-US" sz="800" dirty="0">
                <a:latin typeface="Times New Roman" pitchFamily="18" charset="0"/>
                <a:cs typeface="Times New Roman" pitchFamily="18" charset="0"/>
              </a:rPr>
              <a:t>PRL 114, 136601 (2015)</a:t>
            </a:r>
          </a:p>
        </p:txBody>
      </p:sp>
      <p:sp>
        <p:nvSpPr>
          <p:cNvPr id="19" name="Rectangle 18"/>
          <p:cNvSpPr/>
          <p:nvPr/>
        </p:nvSpPr>
        <p:spPr>
          <a:xfrm>
            <a:off x="5553888" y="4178785"/>
            <a:ext cx="3266506" cy="461665"/>
          </a:xfrm>
          <a:prstGeom prst="rect">
            <a:avLst/>
          </a:prstGeom>
        </p:spPr>
        <p:txBody>
          <a:bodyPr wrap="square">
            <a:spAutoFit/>
          </a:bodyPr>
          <a:lstStyle/>
          <a:p>
            <a:pPr marL="342900" indent="-342900">
              <a:buFont typeface="Arial" pitchFamily="34" charset="0"/>
              <a:buChar char="•"/>
            </a:pPr>
            <a:r>
              <a:rPr lang="en-US" sz="2400" dirty="0" smtClean="0">
                <a:latin typeface="Times New Roman" pitchFamily="18" charset="0"/>
                <a:cs typeface="Times New Roman" pitchFamily="18" charset="0"/>
              </a:rPr>
              <a:t>From lab to industry</a:t>
            </a:r>
            <a:endParaRPr lang="en-US" sz="2400" dirty="0">
              <a:latin typeface="Times New Roman" pitchFamily="18" charset="0"/>
              <a:cs typeface="Times New Roman" pitchFamily="18" charset="0"/>
            </a:endParaRPr>
          </a:p>
        </p:txBody>
      </p:sp>
      <p:pic>
        <p:nvPicPr>
          <p:cNvPr id="518149" name="Picture 5" descr="G:\Pictures\Screenshot from 2015-10-29 16:11:2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0081" y="4716080"/>
            <a:ext cx="3052579" cy="158334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858332" y="6604590"/>
            <a:ext cx="2230098" cy="215444"/>
          </a:xfrm>
          <a:prstGeom prst="rect">
            <a:avLst/>
          </a:prstGeom>
        </p:spPr>
        <p:txBody>
          <a:bodyPr wrap="none">
            <a:spAutoFit/>
          </a:bodyPr>
          <a:lstStyle/>
          <a:p>
            <a:r>
              <a:rPr lang="en-US" sz="800" dirty="0">
                <a:latin typeface="Times New Roman" pitchFamily="18" charset="0"/>
                <a:cs typeface="Times New Roman" pitchFamily="18" charset="0"/>
              </a:rPr>
              <a:t>The Electrochemical Society Interface • Fall 2008</a:t>
            </a:r>
          </a:p>
        </p:txBody>
      </p:sp>
    </p:spTree>
    <p:extLst>
      <p:ext uri="{BB962C8B-B14F-4D97-AF65-F5344CB8AC3E}">
        <p14:creationId xmlns:p14="http://schemas.microsoft.com/office/powerpoint/2010/main" val="1671294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5397838" cy="990599"/>
          </a:xfrm>
        </p:spPr>
        <p:txBody>
          <a:bodyPr>
            <a:noAutofit/>
          </a:bodyPr>
          <a:lstStyle/>
          <a:p>
            <a:r>
              <a:rPr lang="en-US" sz="3200" dirty="0" smtClean="0">
                <a:solidFill>
                  <a:srgbClr val="FF0000"/>
                </a:solidFill>
                <a:latin typeface="Times New Roman" pitchFamily="18" charset="0"/>
                <a:cs typeface="Times New Roman" pitchFamily="18" charset="0"/>
              </a:rPr>
              <a:t>Before and after </a:t>
            </a:r>
            <a:r>
              <a:rPr lang="en-US" sz="3200" dirty="0" err="1" smtClean="0">
                <a:solidFill>
                  <a:srgbClr val="FF0000"/>
                </a:solidFill>
                <a:latin typeface="Times New Roman" pitchFamily="18" charset="0"/>
                <a:cs typeface="Times New Roman" pitchFamily="18" charset="0"/>
              </a:rPr>
              <a:t>SahasraT</a:t>
            </a:r>
            <a:endParaRPr lang="en-US" sz="32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522" b="12068"/>
          <a:stretch/>
        </p:blipFill>
        <p:spPr>
          <a:xfrm>
            <a:off x="1295400" y="1811516"/>
            <a:ext cx="6669311" cy="2887743"/>
          </a:xfrm>
          <a:prstGeom prst="rect">
            <a:avLst/>
          </a:prstGeom>
        </p:spPr>
      </p:pic>
    </p:spTree>
    <p:extLst>
      <p:ext uri="{BB962C8B-B14F-4D97-AF65-F5344CB8AC3E}">
        <p14:creationId xmlns:p14="http://schemas.microsoft.com/office/powerpoint/2010/main" val="1069755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5397838" cy="990599"/>
          </a:xfrm>
        </p:spPr>
        <p:txBody>
          <a:bodyPr>
            <a:noAutofit/>
          </a:bodyPr>
          <a:lstStyle/>
          <a:p>
            <a:r>
              <a:rPr lang="en-US" sz="3200" dirty="0" smtClean="0">
                <a:solidFill>
                  <a:srgbClr val="FF0000"/>
                </a:solidFill>
                <a:latin typeface="Times New Roman" pitchFamily="18" charset="0"/>
                <a:cs typeface="Times New Roman" pitchFamily="18" charset="0"/>
              </a:rPr>
              <a:t>Publications using </a:t>
            </a:r>
            <a:r>
              <a:rPr lang="en-US" sz="3200" dirty="0" err="1" smtClean="0">
                <a:solidFill>
                  <a:srgbClr val="FF0000"/>
                </a:solidFill>
                <a:latin typeface="Times New Roman" pitchFamily="18" charset="0"/>
                <a:cs typeface="Times New Roman" pitchFamily="18" charset="0"/>
              </a:rPr>
              <a:t>SahasraT</a:t>
            </a:r>
            <a:endParaRPr lang="en-US" sz="32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175" y="1239637"/>
            <a:ext cx="2662136" cy="87486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8398" y="1199930"/>
            <a:ext cx="2590800" cy="11040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4" y="2283768"/>
            <a:ext cx="2743200" cy="109148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7598" y="2177112"/>
            <a:ext cx="2876002" cy="11803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3640" y="2211159"/>
            <a:ext cx="2895598" cy="117259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91" y="3556394"/>
            <a:ext cx="2952748" cy="119325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5666" y="3415129"/>
            <a:ext cx="3026116" cy="1448164"/>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3798" y="3485915"/>
            <a:ext cx="3440202" cy="1278326"/>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4942114"/>
            <a:ext cx="2743200" cy="1306286"/>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4833" y="4863293"/>
            <a:ext cx="2998956" cy="1144428"/>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11782" y="4845459"/>
            <a:ext cx="3145204" cy="1044846"/>
          </a:xfrm>
          <a:prstGeom prst="rect">
            <a:avLst/>
          </a:prstGeom>
        </p:spPr>
      </p:pic>
      <p:sp>
        <p:nvSpPr>
          <p:cNvPr id="15" name="TextBox 14"/>
          <p:cNvSpPr txBox="1"/>
          <p:nvPr/>
        </p:nvSpPr>
        <p:spPr>
          <a:xfrm>
            <a:off x="1453816" y="6396335"/>
            <a:ext cx="6580904" cy="461665"/>
          </a:xfrm>
          <a:prstGeom prst="rect">
            <a:avLst/>
          </a:prstGeom>
          <a:noFill/>
        </p:spPr>
        <p:txBody>
          <a:bodyPr wrap="none" rtlCol="0">
            <a:spAutoFit/>
          </a:bodyPr>
          <a:lstStyle/>
          <a:p>
            <a:r>
              <a:rPr lang="en-US" sz="2400" dirty="0" smtClean="0">
                <a:solidFill>
                  <a:srgbClr val="FF0000"/>
                </a:solidFill>
                <a:latin typeface="Times New Roman" pitchFamily="18" charset="0"/>
                <a:cs typeface="Times New Roman" pitchFamily="18" charset="0"/>
              </a:rPr>
              <a:t>11 publications after the establishment of </a:t>
            </a:r>
            <a:r>
              <a:rPr lang="en-US" sz="2400" dirty="0" err="1" smtClean="0">
                <a:solidFill>
                  <a:srgbClr val="FF0000"/>
                </a:solidFill>
                <a:latin typeface="Times New Roman" pitchFamily="18" charset="0"/>
                <a:cs typeface="Times New Roman" pitchFamily="18" charset="0"/>
              </a:rPr>
              <a:t>SahasraT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3737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800600"/>
            <a:ext cx="5397838" cy="990599"/>
          </a:xfrm>
        </p:spPr>
        <p:txBody>
          <a:bodyPr>
            <a:noAutofit/>
          </a:bodyPr>
          <a:lstStyle/>
          <a:p>
            <a:r>
              <a:rPr lang="en-US" sz="3200" dirty="0" smtClean="0">
                <a:solidFill>
                  <a:srgbClr val="FF0000"/>
                </a:solidFill>
                <a:latin typeface="Times New Roman" pitchFamily="18" charset="0"/>
                <a:cs typeface="Times New Roman" pitchFamily="18" charset="0"/>
              </a:rPr>
              <a:t>Happy birthday </a:t>
            </a:r>
            <a:r>
              <a:rPr lang="en-US" sz="3200" dirty="0" err="1" smtClean="0">
                <a:solidFill>
                  <a:srgbClr val="FF0000"/>
                </a:solidFill>
                <a:latin typeface="Times New Roman" pitchFamily="18" charset="0"/>
                <a:cs typeface="Times New Roman" pitchFamily="18" charset="0"/>
              </a:rPr>
              <a:t>SahasraT</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661" y="2066594"/>
            <a:ext cx="8714005" cy="1911046"/>
          </a:xfrm>
          <a:prstGeom prst="rect">
            <a:avLst/>
          </a:prstGeom>
        </p:spPr>
      </p:pic>
    </p:spTree>
    <p:extLst>
      <p:ext uri="{BB962C8B-B14F-4D97-AF65-F5344CB8AC3E}">
        <p14:creationId xmlns:p14="http://schemas.microsoft.com/office/powerpoint/2010/main" val="349517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397204"/>
            <a:ext cx="6248399"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000" b="1" spc="50" dirty="0">
                <a:ln w="11430"/>
                <a:solidFill>
                  <a:schemeClr val="bg2">
                    <a:lumMod val="50000"/>
                  </a:schemeClr>
                </a:solidFill>
                <a:effectLst>
                  <a:outerShdw blurRad="76200" dist="50800" dir="5400000" algn="tl" rotWithShape="0">
                    <a:srgbClr val="000000">
                      <a:alpha val="65000"/>
                    </a:srgbClr>
                  </a:outerShdw>
                  <a:reflection stA="50000" endPos="75000" dist="12700" dir="5400000" sy="-100000" algn="bl" rotWithShape="0"/>
                </a:effectLst>
                <a:latin typeface="Arial" charset="0"/>
                <a:ea typeface="ＭＳ Ｐゴシック" charset="-128"/>
                <a:cs typeface="ＭＳ Ｐゴシック" charset="-128"/>
              </a:rPr>
              <a:t>Thank You</a:t>
            </a:r>
          </a:p>
        </p:txBody>
      </p:sp>
      <p:pic>
        <p:nvPicPr>
          <p:cNvPr id="53251" name="Picture 5" descr="Indian_Institute_of_Science_Logo-whi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48363"/>
            <a:ext cx="9525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17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0015" y="5356943"/>
            <a:ext cx="8886823" cy="509351"/>
          </a:xfrm>
          <a:prstGeom prst="rect">
            <a:avLst/>
          </a:prstGeom>
          <a:noFill/>
        </p:spPr>
        <p:txBody>
          <a:bodyPr wrap="square">
            <a:spAutoFit/>
          </a:bodyPr>
          <a:lstStyle/>
          <a:p>
            <a:pPr marL="285750" indent="-285750" eaLnBrk="1" hangingPunct="1">
              <a:lnSpc>
                <a:spcPct val="150000"/>
              </a:lnSpc>
              <a:buClr>
                <a:srgbClr val="C00000"/>
              </a:buClr>
              <a:buBlip>
                <a:blip r:embed="rId5"/>
              </a:buBlip>
              <a:defRPr/>
            </a:pPr>
            <a:r>
              <a:rPr lang="en-US" sz="1800" dirty="0" smtClean="0">
                <a:latin typeface="Times New Roman" pitchFamily="18" charset="0"/>
                <a:cs typeface="Times New Roman" pitchFamily="18" charset="0"/>
              </a:rPr>
              <a:t>It is relatively easy to reduce the thermal conductivity.</a:t>
            </a:r>
          </a:p>
        </p:txBody>
      </p:sp>
      <p:sp>
        <p:nvSpPr>
          <p:cNvPr id="21" name="Rectangle 20"/>
          <p:cNvSpPr/>
          <p:nvPr/>
        </p:nvSpPr>
        <p:spPr>
          <a:xfrm>
            <a:off x="100013" y="5866294"/>
            <a:ext cx="8886825" cy="509351"/>
          </a:xfrm>
          <a:prstGeom prst="rect">
            <a:avLst/>
          </a:prstGeom>
          <a:noFill/>
        </p:spPr>
        <p:txBody>
          <a:bodyPr wrap="square">
            <a:spAutoFit/>
          </a:bodyPr>
          <a:lstStyle/>
          <a:p>
            <a:pPr marL="285750" indent="-285750" eaLnBrk="1" hangingPunct="1">
              <a:lnSpc>
                <a:spcPct val="150000"/>
              </a:lnSpc>
              <a:buClr>
                <a:srgbClr val="C00000"/>
              </a:buClr>
              <a:buBlip>
                <a:blip r:embed="rId5"/>
              </a:buBlip>
              <a:defRPr/>
            </a:pPr>
            <a:r>
              <a:rPr lang="en-US" sz="1800" dirty="0" smtClean="0">
                <a:latin typeface="Times New Roman" pitchFamily="18" charset="0"/>
                <a:cs typeface="Times New Roman" pitchFamily="18" charset="0"/>
              </a:rPr>
              <a:t>Increasing </a:t>
            </a:r>
            <a:r>
              <a:rPr lang="en-US" sz="1800" dirty="0">
                <a:latin typeface="Times New Roman" pitchFamily="18" charset="0"/>
                <a:cs typeface="Times New Roman" pitchFamily="18" charset="0"/>
              </a:rPr>
              <a:t>power factor </a:t>
            </a:r>
            <a:r>
              <a:rPr lang="en-US" sz="1800" dirty="0" smtClean="0">
                <a:latin typeface="Times New Roman" pitchFamily="18" charset="0"/>
                <a:cs typeface="Times New Roman" pitchFamily="18" charset="0"/>
              </a:rPr>
              <a:t>at the same time </a:t>
            </a:r>
            <a:r>
              <a:rPr lang="en-US" sz="1800" dirty="0">
                <a:latin typeface="Times New Roman" pitchFamily="18" charset="0"/>
                <a:cs typeface="Times New Roman" pitchFamily="18" charset="0"/>
              </a:rPr>
              <a:t>is a </a:t>
            </a:r>
            <a:r>
              <a:rPr lang="en-US" sz="1800" dirty="0">
                <a:solidFill>
                  <a:srgbClr val="C00000"/>
                </a:solidFill>
                <a:latin typeface="Times New Roman" pitchFamily="18" charset="0"/>
                <a:cs typeface="Times New Roman" pitchFamily="18" charset="0"/>
              </a:rPr>
              <a:t>challenging</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task.</a:t>
            </a:r>
            <a:endParaRPr lang="en-US" sz="1800" dirty="0">
              <a:latin typeface="Times New Roman" pitchFamily="18" charset="0"/>
              <a:cs typeface="Times New Roman" pitchFamily="18" charset="0"/>
            </a:endParaRPr>
          </a:p>
        </p:txBody>
      </p:sp>
      <p:grpSp>
        <p:nvGrpSpPr>
          <p:cNvPr id="20" name="Group 19"/>
          <p:cNvGrpSpPr/>
          <p:nvPr/>
        </p:nvGrpSpPr>
        <p:grpSpPr>
          <a:xfrm>
            <a:off x="-81934" y="1478635"/>
            <a:ext cx="3659122" cy="3756515"/>
            <a:chOff x="-113466" y="1857019"/>
            <a:chExt cx="3659122" cy="3756515"/>
          </a:xfrm>
        </p:grpSpPr>
        <p:sp>
          <p:nvSpPr>
            <p:cNvPr id="7" name="Oval 4"/>
            <p:cNvSpPr/>
            <p:nvPr/>
          </p:nvSpPr>
          <p:spPr>
            <a:xfrm>
              <a:off x="1647092" y="2936957"/>
              <a:ext cx="1160109" cy="680289"/>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19046">
              <a:solidFill>
                <a:srgbClr val="CC0000"/>
              </a:solidFill>
              <a:prstDash val="solid"/>
              <a:round/>
            </a:ln>
          </p:spPr>
          <p:txBody>
            <a:bodyPr vert="horz" wrap="non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charset="0"/>
                <a:cs typeface="Times New Roman" pitchFamily="18" charset="0"/>
              </a:endParaRPr>
            </a:p>
          </p:txBody>
        </p:sp>
        <p:sp>
          <p:nvSpPr>
            <p:cNvPr id="8" name="Line 5"/>
            <p:cNvSpPr/>
            <p:nvPr/>
          </p:nvSpPr>
          <p:spPr>
            <a:xfrm flipH="1" flipV="1">
              <a:off x="2520843" y="4226579"/>
              <a:ext cx="152403" cy="5333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charset="0"/>
                <a:cs typeface="Times New Roman" pitchFamily="18" charset="0"/>
              </a:endParaRPr>
            </a:p>
          </p:txBody>
        </p:sp>
        <p:sp>
          <p:nvSpPr>
            <p:cNvPr id="9" name="Line 6"/>
            <p:cNvSpPr/>
            <p:nvPr/>
          </p:nvSpPr>
          <p:spPr>
            <a:xfrm flipV="1">
              <a:off x="1377843" y="4226579"/>
              <a:ext cx="368302" cy="6096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charset="0"/>
                <a:cs typeface="Times New Roman" pitchFamily="18" charset="0"/>
              </a:endParaRPr>
            </a:p>
          </p:txBody>
        </p:sp>
        <p:sp>
          <p:nvSpPr>
            <p:cNvPr id="10" name="Text Box 7"/>
            <p:cNvSpPr txBox="1"/>
            <p:nvPr/>
          </p:nvSpPr>
          <p:spPr>
            <a:xfrm>
              <a:off x="531683" y="4767932"/>
              <a:ext cx="1238253" cy="825502"/>
            </a:xfrm>
            <a:prstGeom prst="rect">
              <a:avLst/>
            </a:prstGeom>
            <a:noFill/>
            <a:ln>
              <a:noFill/>
            </a:ln>
          </p:spPr>
          <p:txBody>
            <a:bodyPr vert="horz" wrap="square" lIns="0" tIns="45720" rIns="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Times New Roman" pitchFamily="18" charset="0"/>
                  <a:cs typeface="Times New Roman" pitchFamily="18" charset="0"/>
                </a:rPr>
                <a:t>Electronic thermal conductivity</a:t>
              </a:r>
            </a:p>
          </p:txBody>
        </p:sp>
        <p:sp>
          <p:nvSpPr>
            <p:cNvPr id="11" name="Text Box 8"/>
            <p:cNvSpPr txBox="1"/>
            <p:nvPr/>
          </p:nvSpPr>
          <p:spPr>
            <a:xfrm>
              <a:off x="2030274" y="4782537"/>
              <a:ext cx="1320795" cy="8309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dirty="0">
                  <a:solidFill>
                    <a:srgbClr val="000000"/>
                  </a:solidFill>
                  <a:latin typeface="Times New Roman" pitchFamily="18" charset="0"/>
                  <a:cs typeface="Times New Roman" pitchFamily="18" charset="0"/>
                </a:rPr>
                <a:t>L</a:t>
              </a:r>
              <a:r>
                <a:rPr lang="en-US" sz="1600" b="0" i="0" u="none" strike="noStrike" kern="1200" cap="none" spc="0" baseline="0" dirty="0" smtClean="0">
                  <a:solidFill>
                    <a:srgbClr val="000000"/>
                  </a:solidFill>
                  <a:uFillTx/>
                  <a:latin typeface="Times New Roman" pitchFamily="18" charset="0"/>
                  <a:cs typeface="Times New Roman" pitchFamily="18" charset="0"/>
                </a:rPr>
                <a:t>attice </a:t>
              </a:r>
              <a:r>
                <a:rPr lang="en-US" sz="1600" b="0" i="0" u="none" strike="noStrike" kern="1200" cap="none" spc="0" baseline="0" dirty="0">
                  <a:solidFill>
                    <a:srgbClr val="000000"/>
                  </a:solidFill>
                  <a:uFillTx/>
                  <a:latin typeface="Times New Roman" pitchFamily="18" charset="0"/>
                  <a:cs typeface="Times New Roman" pitchFamily="18" charset="0"/>
                </a:rPr>
                <a:t>thermal conductivity</a:t>
              </a:r>
            </a:p>
          </p:txBody>
        </p:sp>
        <p:graphicFrame>
          <p:nvGraphicFramePr>
            <p:cNvPr id="12" name="Object 11"/>
            <p:cNvGraphicFramePr>
              <a:graphicFrameLocks noChangeAspect="1"/>
            </p:cNvGraphicFramePr>
            <p:nvPr>
              <p:extLst>
                <p:ext uri="{D42A27DB-BD31-4B8C-83A1-F6EECF244321}">
                  <p14:modId xmlns:p14="http://schemas.microsoft.com/office/powerpoint/2010/main" val="2594271412"/>
                </p:ext>
              </p:extLst>
            </p:nvPr>
          </p:nvGraphicFramePr>
          <p:xfrm>
            <a:off x="251344" y="2911693"/>
            <a:ext cx="3026367" cy="1429037"/>
          </p:xfrm>
          <a:graphic>
            <a:graphicData uri="http://schemas.openxmlformats.org/presentationml/2006/ole">
              <mc:AlternateContent xmlns:mc="http://schemas.openxmlformats.org/markup-compatibility/2006">
                <mc:Choice xmlns:v="urn:schemas-microsoft-com:vml" Requires="v">
                  <p:oleObj spid="_x0000_s467861" name="Equation" r:id="rId6" imgW="1231560" imgH="583920" progId="Equation.3">
                    <p:embed/>
                  </p:oleObj>
                </mc:Choice>
                <mc:Fallback>
                  <p:oleObj name="Equation" r:id="rId6" imgW="1231560" imgH="583920" progId="Equation.3">
                    <p:embed/>
                    <p:pic>
                      <p:nvPicPr>
                        <p:cNvPr id="0" name=""/>
                        <p:cNvPicPr>
                          <a:picLocks noChangeAspect="1" noChangeArrowheads="1"/>
                        </p:cNvPicPr>
                        <p:nvPr/>
                      </p:nvPicPr>
                      <p:blipFill>
                        <a:blip r:embed="rId7"/>
                        <a:srcRect/>
                        <a:stretch>
                          <a:fillRect/>
                        </a:stretch>
                      </p:blipFill>
                      <p:spPr bwMode="auto">
                        <a:xfrm>
                          <a:off x="251344" y="2911693"/>
                          <a:ext cx="3026367" cy="1429037"/>
                        </a:xfrm>
                        <a:prstGeom prst="rect">
                          <a:avLst/>
                        </a:prstGeom>
                        <a:noFill/>
                        <a:extLst/>
                      </p:spPr>
                    </p:pic>
                  </p:oleObj>
                </mc:Fallback>
              </mc:AlternateContent>
            </a:graphicData>
          </a:graphic>
        </p:graphicFrame>
        <p:sp>
          <p:nvSpPr>
            <p:cNvPr id="13" name="Line 10"/>
            <p:cNvSpPr/>
            <p:nvPr/>
          </p:nvSpPr>
          <p:spPr>
            <a:xfrm>
              <a:off x="996840" y="3007372"/>
              <a:ext cx="685800" cy="2286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charset="0"/>
                <a:cs typeface="Times New Roman" pitchFamily="18" charset="0"/>
              </a:endParaRPr>
            </a:p>
          </p:txBody>
        </p:sp>
        <p:sp>
          <p:nvSpPr>
            <p:cNvPr id="14" name="Text Box 11"/>
            <p:cNvSpPr txBox="1"/>
            <p:nvPr/>
          </p:nvSpPr>
          <p:spPr>
            <a:xfrm>
              <a:off x="-113466" y="2517760"/>
              <a:ext cx="1301748" cy="581028"/>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Times New Roman" pitchFamily="18" charset="0"/>
                  <a:cs typeface="Times New Roman" pitchFamily="18" charset="0"/>
                </a:rPr>
                <a:t>Electrical conductivity</a:t>
              </a:r>
            </a:p>
          </p:txBody>
        </p:sp>
        <p:sp>
          <p:nvSpPr>
            <p:cNvPr id="15" name="Line 12"/>
            <p:cNvSpPr/>
            <p:nvPr/>
          </p:nvSpPr>
          <p:spPr>
            <a:xfrm>
              <a:off x="1950394" y="2471077"/>
              <a:ext cx="267762" cy="59320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charset="0"/>
                <a:cs typeface="Times New Roman" pitchFamily="18" charset="0"/>
              </a:endParaRPr>
            </a:p>
          </p:txBody>
        </p:sp>
        <p:sp>
          <p:nvSpPr>
            <p:cNvPr id="16" name="Text Box 13"/>
            <p:cNvSpPr txBox="1"/>
            <p:nvPr/>
          </p:nvSpPr>
          <p:spPr>
            <a:xfrm>
              <a:off x="719027" y="1857019"/>
              <a:ext cx="2274890" cy="581028"/>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smtClean="0">
                  <a:solidFill>
                    <a:srgbClr val="000000"/>
                  </a:solidFill>
                  <a:uFillTx/>
                  <a:latin typeface="Times New Roman" pitchFamily="18" charset="0"/>
                  <a:cs typeface="Times New Roman" pitchFamily="18" charset="0"/>
                </a:rPr>
                <a:t>Thermopower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smtClean="0">
                  <a:solidFill>
                    <a:srgbClr val="000000"/>
                  </a:solidFill>
                  <a:uFillTx/>
                  <a:latin typeface="Times New Roman" pitchFamily="18" charset="0"/>
                  <a:cs typeface="Times New Roman" pitchFamily="18" charset="0"/>
                </a:rPr>
                <a:t>= </a:t>
              </a:r>
              <a:r>
                <a:rPr lang="en-US" sz="1600" dirty="0" err="1" smtClean="0">
                  <a:solidFill>
                    <a:srgbClr val="000000"/>
                  </a:solidFill>
                  <a:latin typeface="Times New Roman" pitchFamily="18" charset="0"/>
                  <a:cs typeface="Times New Roman" pitchFamily="18" charset="0"/>
                </a:rPr>
                <a:t>d</a:t>
              </a:r>
              <a:r>
                <a:rPr lang="en-US" sz="1600" b="0" i="0" u="none" strike="noStrike" kern="1200" cap="none" spc="0" baseline="0" dirty="0" err="1" smtClean="0">
                  <a:solidFill>
                    <a:srgbClr val="000000"/>
                  </a:solidFill>
                  <a:uFillTx/>
                  <a:latin typeface="Times New Roman" pitchFamily="18" charset="0"/>
                  <a:cs typeface="Times New Roman" pitchFamily="18" charset="0"/>
                </a:rPr>
                <a:t>V</a:t>
              </a:r>
              <a:r>
                <a:rPr lang="en-US" sz="1600" b="0" i="0" u="none" strike="noStrike" kern="1200" cap="none" spc="0" baseline="0" dirty="0" smtClean="0">
                  <a:solidFill>
                    <a:srgbClr val="000000"/>
                  </a:solidFill>
                  <a:uFillTx/>
                  <a:latin typeface="Times New Roman" pitchFamily="18" charset="0"/>
                  <a:cs typeface="Times New Roman" pitchFamily="18" charset="0"/>
                </a:rPr>
                <a:t>/</a:t>
              </a:r>
              <a:r>
                <a:rPr lang="en-US" sz="1600" b="0" i="0" u="none" strike="noStrike" kern="1200" cap="none" spc="0" baseline="0" dirty="0" err="1" smtClean="0">
                  <a:solidFill>
                    <a:srgbClr val="000000"/>
                  </a:solidFill>
                  <a:uFillTx/>
                  <a:latin typeface="Times New Roman" pitchFamily="18" charset="0"/>
                  <a:cs typeface="Times New Roman" pitchFamily="18" charset="0"/>
                </a:rPr>
                <a:t>dT</a:t>
              </a:r>
              <a:endParaRPr lang="en-US" sz="1600" b="0" i="0" u="none" strike="noStrike" kern="1200" cap="none" spc="0" baseline="0" dirty="0">
                <a:solidFill>
                  <a:srgbClr val="000000"/>
                </a:solidFill>
                <a:uFillTx/>
                <a:latin typeface="Times New Roman" pitchFamily="18" charset="0"/>
                <a:cs typeface="Times New Roman" pitchFamily="18" charset="0"/>
              </a:endParaRPr>
            </a:p>
          </p:txBody>
        </p:sp>
        <p:sp>
          <p:nvSpPr>
            <p:cNvPr id="18" name="TextBox 17"/>
            <p:cNvSpPr txBox="1"/>
            <p:nvPr/>
          </p:nvSpPr>
          <p:spPr>
            <a:xfrm>
              <a:off x="1216218" y="2598403"/>
              <a:ext cx="2173480" cy="338554"/>
            </a:xfrm>
            <a:prstGeom prst="rect">
              <a:avLst/>
            </a:prstGeom>
            <a:noFill/>
          </p:spPr>
          <p:txBody>
            <a:bodyPr wrap="none" rtlCol="0">
              <a:spAutoFit/>
            </a:bodyPr>
            <a:lstStyle/>
            <a:p>
              <a:r>
                <a:rPr lang="en-US" sz="1600" dirty="0" smtClean="0">
                  <a:solidFill>
                    <a:srgbClr val="C00000"/>
                  </a:solidFill>
                  <a:latin typeface="Times New Roman" pitchFamily="18" charset="0"/>
                  <a:cs typeface="Times New Roman" pitchFamily="18" charset="0"/>
                </a:rPr>
                <a:t>Large power </a:t>
              </a:r>
              <a:r>
                <a:rPr lang="en-US" sz="1600" dirty="0">
                  <a:solidFill>
                    <a:srgbClr val="C00000"/>
                  </a:solidFill>
                  <a:latin typeface="Times New Roman" pitchFamily="18" charset="0"/>
                  <a:cs typeface="Times New Roman" pitchFamily="18" charset="0"/>
                </a:rPr>
                <a:t>f</a:t>
              </a:r>
              <a:r>
                <a:rPr lang="en-US" sz="1600" dirty="0" smtClean="0">
                  <a:solidFill>
                    <a:srgbClr val="C00000"/>
                  </a:solidFill>
                  <a:latin typeface="Times New Roman" pitchFamily="18" charset="0"/>
                  <a:cs typeface="Times New Roman" pitchFamily="18" charset="0"/>
                </a:rPr>
                <a:t>actor (PF)</a:t>
              </a:r>
              <a:endParaRPr lang="en-US" sz="1600" dirty="0">
                <a:solidFill>
                  <a:srgbClr val="C00000"/>
                </a:solidFill>
                <a:latin typeface="Times New Roman" pitchFamily="18" charset="0"/>
                <a:cs typeface="Times New Roman" pitchFamily="18" charset="0"/>
              </a:endParaRPr>
            </a:p>
          </p:txBody>
        </p:sp>
        <p:sp>
          <p:nvSpPr>
            <p:cNvPr id="19" name="TextBox 18"/>
            <p:cNvSpPr txBox="1"/>
            <p:nvPr/>
          </p:nvSpPr>
          <p:spPr>
            <a:xfrm>
              <a:off x="510851" y="4359381"/>
              <a:ext cx="3034805" cy="338554"/>
            </a:xfrm>
            <a:prstGeom prst="rect">
              <a:avLst/>
            </a:prstGeom>
            <a:noFill/>
          </p:spPr>
          <p:txBody>
            <a:bodyPr wrap="none" rtlCol="0">
              <a:spAutoFit/>
            </a:bodyPr>
            <a:lstStyle/>
            <a:p>
              <a:r>
                <a:rPr lang="en-US" sz="1600" dirty="0" smtClean="0">
                  <a:solidFill>
                    <a:schemeClr val="accent2"/>
                  </a:solidFill>
                  <a:latin typeface="Times New Roman" pitchFamily="18" charset="0"/>
                  <a:cs typeface="Times New Roman" pitchFamily="18" charset="0"/>
                </a:rPr>
                <a:t>Small lattice thermal conductivity</a:t>
              </a:r>
              <a:endParaRPr lang="en-US" sz="1600" dirty="0">
                <a:solidFill>
                  <a:schemeClr val="accent2"/>
                </a:solidFill>
                <a:latin typeface="Times New Roman" pitchFamily="18" charset="0"/>
                <a:cs typeface="Times New Roman" pitchFamily="18" charset="0"/>
              </a:endParaRPr>
            </a:p>
          </p:txBody>
        </p:sp>
      </p:grpSp>
      <p:sp>
        <p:nvSpPr>
          <p:cNvPr id="22" name="Oval 4"/>
          <p:cNvSpPr/>
          <p:nvPr/>
        </p:nvSpPr>
        <p:spPr>
          <a:xfrm>
            <a:off x="2293844" y="3287069"/>
            <a:ext cx="572323" cy="76199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19046">
            <a:solidFill>
              <a:schemeClr val="accent2"/>
            </a:solidFill>
            <a:prstDash val="solid"/>
            <a:round/>
          </a:ln>
        </p:spPr>
        <p:txBody>
          <a:bodyPr vert="horz" wrap="none" lIns="91440" tIns="45720" rIns="91440" bIns="45720" anchor="ctr" anchorCtr="0" compatLnSpc="1"/>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Times New Roman" pitchFamily="18" charset="0"/>
              <a:cs typeface="Times New Roman" pitchFamily="18" charset="0"/>
            </a:endParaRPr>
          </a:p>
        </p:txBody>
      </p:sp>
      <p:sp>
        <p:nvSpPr>
          <p:cNvPr id="23" name="TextBox 22"/>
          <p:cNvSpPr txBox="1"/>
          <p:nvPr/>
        </p:nvSpPr>
        <p:spPr>
          <a:xfrm>
            <a:off x="0" y="257627"/>
            <a:ext cx="8169801" cy="584775"/>
          </a:xfrm>
          <a:prstGeom prst="rect">
            <a:avLst/>
          </a:prstGeom>
          <a:noFill/>
        </p:spPr>
        <p:txBody>
          <a:bodyPr wrap="none" rtlCol="0">
            <a:spAutoFit/>
          </a:bodyPr>
          <a:lstStyle/>
          <a:p>
            <a:r>
              <a:rPr lang="en-US" sz="3200" dirty="0">
                <a:solidFill>
                  <a:srgbClr val="C00000"/>
                </a:solidFill>
                <a:latin typeface="Times New Roman" pitchFamily="18" charset="0"/>
                <a:cs typeface="Times New Roman" pitchFamily="18" charset="0"/>
              </a:rPr>
              <a:t>Challenges in </a:t>
            </a:r>
            <a:r>
              <a:rPr lang="en-US" sz="3200" dirty="0" smtClean="0">
                <a:solidFill>
                  <a:srgbClr val="C00000"/>
                </a:solidFill>
                <a:latin typeface="Times New Roman" pitchFamily="18" charset="0"/>
                <a:cs typeface="Times New Roman" pitchFamily="18" charset="0"/>
              </a:rPr>
              <a:t>efficient thermoelectric designing </a:t>
            </a:r>
            <a:endParaRPr lang="en-US" sz="3200" dirty="0">
              <a:solidFill>
                <a:srgbClr val="C00000"/>
              </a:solidFill>
              <a:latin typeface="Times New Roman" pitchFamily="18" charset="0"/>
              <a:cs typeface="Times New Roman" pitchFamily="18" charset="0"/>
            </a:endParaRPr>
          </a:p>
        </p:txBody>
      </p:sp>
      <p:pic>
        <p:nvPicPr>
          <p:cNvPr id="467347" name="Picture 403" descr="G:\Colloquium-Slides\science-9a.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8682" y="1648384"/>
            <a:ext cx="5695897" cy="341725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00015" y="6319768"/>
            <a:ext cx="8886823" cy="507831"/>
          </a:xfrm>
          <a:prstGeom prst="rect">
            <a:avLst/>
          </a:prstGeom>
          <a:noFill/>
        </p:spPr>
        <p:txBody>
          <a:bodyPr wrap="square">
            <a:spAutoFit/>
          </a:bodyPr>
          <a:lstStyle/>
          <a:p>
            <a:pPr marL="285750" indent="-285750" eaLnBrk="1" hangingPunct="1">
              <a:lnSpc>
                <a:spcPct val="150000"/>
              </a:lnSpc>
              <a:buClr>
                <a:srgbClr val="C00000"/>
              </a:buClr>
              <a:buBlip>
                <a:blip r:embed="rId5"/>
              </a:buBlip>
              <a:defRPr/>
            </a:pPr>
            <a:r>
              <a:rPr lang="en-US" sz="1800" dirty="0" smtClean="0">
                <a:latin typeface="Times New Roman" pitchFamily="18" charset="0"/>
                <a:cs typeface="Times New Roman" pitchFamily="18" charset="0"/>
              </a:rPr>
              <a:t>How </a:t>
            </a:r>
            <a:r>
              <a:rPr lang="en-US" sz="1800" dirty="0">
                <a:latin typeface="Times New Roman" pitchFamily="18" charset="0"/>
                <a:cs typeface="Times New Roman" pitchFamily="18" charset="0"/>
              </a:rPr>
              <a:t>to identify a suitable </a:t>
            </a:r>
            <a:r>
              <a:rPr lang="en-US" sz="1800" dirty="0">
                <a:solidFill>
                  <a:srgbClr val="FF0000"/>
                </a:solidFill>
                <a:latin typeface="Times New Roman" pitchFamily="18" charset="0"/>
                <a:cs typeface="Times New Roman" pitchFamily="18" charset="0"/>
              </a:rPr>
              <a:t>semiconductor</a:t>
            </a:r>
            <a:r>
              <a:rPr lang="en-US" sz="1800" dirty="0">
                <a:latin typeface="Times New Roman" pitchFamily="18" charset="0"/>
                <a:cs typeface="Times New Roman" pitchFamily="18" charset="0"/>
              </a:rPr>
              <a:t>?? </a:t>
            </a:r>
          </a:p>
        </p:txBody>
      </p:sp>
      <p:sp>
        <p:nvSpPr>
          <p:cNvPr id="24" name="TextBox 23"/>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25" name="Picture 2" descr="G:\Colloquium-Slides\IISc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1526760158"/>
      </p:ext>
    </p:extLst>
  </p:cSld>
  <p:clrMapOvr>
    <a:masterClrMapping/>
  </p:clrMapOvr>
  <mc:AlternateContent xmlns:mc="http://schemas.openxmlformats.org/markup-compatibility/2006" xmlns:p14="http://schemas.microsoft.com/office/powerpoint/2010/main">
    <mc:Choice Requires="p14">
      <p:transition spd="slow" p14:dur="2000" advTm="1060"/>
    </mc:Choice>
    <mc:Fallback xmlns="">
      <p:transition spd="slow" advTm="10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32" presetClass="emph" presetSubtype="0" fill="hold" grpId="1" nodeType="withEffect">
                                  <p:stCondLst>
                                    <p:cond delay="0"/>
                                  </p:stCondLst>
                                  <p:childTnLst>
                                    <p:animRot by="120000">
                                      <p:cBhvr>
                                        <p:cTn id="8" dur="100" fill="hold">
                                          <p:stCondLst>
                                            <p:cond delay="0"/>
                                          </p:stCondLst>
                                        </p:cTn>
                                        <p:tgtEl>
                                          <p:spTgt spid="27"/>
                                        </p:tgtEl>
                                        <p:attrNameLst>
                                          <p:attrName>r</p:attrName>
                                        </p:attrNameLst>
                                      </p:cBhvr>
                                    </p:animRot>
                                    <p:animRot by="-240000">
                                      <p:cBhvr>
                                        <p:cTn id="9" dur="200" fill="hold">
                                          <p:stCondLst>
                                            <p:cond delay="200"/>
                                          </p:stCondLst>
                                        </p:cTn>
                                        <p:tgtEl>
                                          <p:spTgt spid="27"/>
                                        </p:tgtEl>
                                        <p:attrNameLst>
                                          <p:attrName>r</p:attrName>
                                        </p:attrNameLst>
                                      </p:cBhvr>
                                    </p:animRot>
                                    <p:animRot by="240000">
                                      <p:cBhvr>
                                        <p:cTn id="10" dur="200" fill="hold">
                                          <p:stCondLst>
                                            <p:cond delay="400"/>
                                          </p:stCondLst>
                                        </p:cTn>
                                        <p:tgtEl>
                                          <p:spTgt spid="27"/>
                                        </p:tgtEl>
                                        <p:attrNameLst>
                                          <p:attrName>r</p:attrName>
                                        </p:attrNameLst>
                                      </p:cBhvr>
                                    </p:animRot>
                                    <p:animRot by="-240000">
                                      <p:cBhvr>
                                        <p:cTn id="11" dur="200" fill="hold">
                                          <p:stCondLst>
                                            <p:cond delay="600"/>
                                          </p:stCondLst>
                                        </p:cTn>
                                        <p:tgtEl>
                                          <p:spTgt spid="27"/>
                                        </p:tgtEl>
                                        <p:attrNameLst>
                                          <p:attrName>r</p:attrName>
                                        </p:attrNameLst>
                                      </p:cBhvr>
                                    </p:animRot>
                                    <p:animRot by="120000">
                                      <p:cBhvr>
                                        <p:cTn id="12" dur="200" fill="hold">
                                          <p:stCondLst>
                                            <p:cond delay="8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65" y="217166"/>
            <a:ext cx="7833816" cy="584775"/>
          </a:xfrm>
          <a:prstGeom prst="rect">
            <a:avLst/>
          </a:prstGeom>
          <a:noFill/>
        </p:spPr>
        <p:txBody>
          <a:bodyPr wrap="square" rtlCol="0">
            <a:spAutoFit/>
          </a:bodyPr>
          <a:lstStyle/>
          <a:p>
            <a:r>
              <a:rPr lang="en-US" sz="3200" dirty="0">
                <a:solidFill>
                  <a:srgbClr val="C00000"/>
                </a:solidFill>
                <a:latin typeface="Times New Roman" pitchFamily="18" charset="0"/>
                <a:cs typeface="Times New Roman" pitchFamily="18" charset="0"/>
              </a:rPr>
              <a:t>Materials selection </a:t>
            </a:r>
            <a:r>
              <a:rPr lang="en-US" sz="3200" dirty="0" smtClean="0">
                <a:solidFill>
                  <a:srgbClr val="C00000"/>
                </a:solidFill>
                <a:latin typeface="Times New Roman" pitchFamily="18" charset="0"/>
                <a:cs typeface="Times New Roman" pitchFamily="18" charset="0"/>
              </a:rPr>
              <a:t>for </a:t>
            </a:r>
            <a:r>
              <a:rPr lang="en-US" sz="3200" dirty="0">
                <a:solidFill>
                  <a:srgbClr val="C00000"/>
                </a:solidFill>
                <a:latin typeface="Times New Roman" pitchFamily="18" charset="0"/>
                <a:cs typeface="Times New Roman" pitchFamily="18" charset="0"/>
              </a:rPr>
              <a:t>thermoelectric</a:t>
            </a:r>
          </a:p>
        </p:txBody>
      </p:sp>
      <mc:AlternateContent xmlns:mc="http://schemas.openxmlformats.org/markup-compatibility/2006" xmlns:a14="http://schemas.microsoft.com/office/drawing/2010/main">
        <mc:Choice Requires="a14">
          <p:sp>
            <p:nvSpPr>
              <p:cNvPr id="9" name="TextBox 8"/>
              <p:cNvSpPr txBox="1"/>
              <p:nvPr/>
            </p:nvSpPr>
            <p:spPr>
              <a:xfrm>
                <a:off x="1184698" y="1482738"/>
                <a:ext cx="844527" cy="61991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charset="0"/>
                            </a:rPr>
                          </m:ctrlPr>
                        </m:fPr>
                        <m:num>
                          <m:r>
                            <a:rPr lang="en-US" b="0" i="1" smtClean="0">
                              <a:solidFill>
                                <a:srgbClr val="FF0000"/>
                              </a:solidFill>
                              <a:latin typeface="Cambria Math"/>
                            </a:rPr>
                            <m:t>𝑑</m:t>
                          </m:r>
                          <m:r>
                            <m:rPr>
                              <m:sty m:val="p"/>
                            </m:rPr>
                            <a:rPr lang="en-US" b="0" i="0" smtClean="0">
                              <a:solidFill>
                                <a:srgbClr val="FF0000"/>
                              </a:solidFill>
                              <a:latin typeface="Cambria Math"/>
                            </a:rPr>
                            <m:t>n</m:t>
                          </m:r>
                          <m:r>
                            <a:rPr lang="en-US" b="0" i="1" smtClean="0">
                              <a:solidFill>
                                <a:srgbClr val="FF0000"/>
                              </a:solidFill>
                              <a:latin typeface="Cambria Math"/>
                            </a:rPr>
                            <m:t>(</m:t>
                          </m:r>
                          <m:r>
                            <a:rPr lang="en-US" b="0" i="1" smtClean="0">
                              <a:solidFill>
                                <a:srgbClr val="FF0000"/>
                              </a:solidFill>
                              <a:latin typeface="Cambria Math"/>
                            </a:rPr>
                            <m:t>𝐸</m:t>
                          </m:r>
                          <m:r>
                            <a:rPr lang="en-US" b="0" i="1" smtClean="0">
                              <a:solidFill>
                                <a:srgbClr val="FF0000"/>
                              </a:solidFill>
                              <a:latin typeface="Cambria Math"/>
                            </a:rPr>
                            <m:t>)</m:t>
                          </m:r>
                        </m:num>
                        <m:den>
                          <m:r>
                            <a:rPr lang="en-US" b="0" i="1" smtClean="0">
                              <a:solidFill>
                                <a:srgbClr val="FF0000"/>
                              </a:solidFill>
                              <a:latin typeface="Cambria Math"/>
                            </a:rPr>
                            <m:t>𝑑𝐸</m:t>
                          </m:r>
                        </m:den>
                      </m:f>
                    </m:oMath>
                  </m:oMathPara>
                </a14:m>
                <a:endParaRPr lang="en-US"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84698" y="1482738"/>
                <a:ext cx="844527" cy="619913"/>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37030" y="1372668"/>
                <a:ext cx="4231608" cy="7900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𝑆</m:t>
                      </m:r>
                      <m:r>
                        <a:rPr lang="en-US" sz="2000" b="0" i="1" smtClean="0">
                          <a:latin typeface="Cambria Math"/>
                        </a:rPr>
                        <m:t>=</m:t>
                      </m:r>
                      <m:f>
                        <m:fPr>
                          <m:ctrlPr>
                            <a:rPr lang="en-US" sz="2000" b="0" i="1" smtClean="0">
                              <a:latin typeface="Cambria Math" charset="0"/>
                            </a:rPr>
                          </m:ctrlPr>
                        </m:fPr>
                        <m:num>
                          <m:sSup>
                            <m:sSupPr>
                              <m:ctrlPr>
                                <a:rPr lang="en-US" sz="2000" b="0" i="1" smtClean="0">
                                  <a:latin typeface="Cambria Math" charset="0"/>
                                </a:rPr>
                              </m:ctrlPr>
                            </m:sSupPr>
                            <m:e>
                              <m:r>
                                <a:rPr lang="en-US" sz="2000" b="0" i="1" smtClean="0">
                                  <a:latin typeface="Cambria Math"/>
                                </a:rPr>
                                <m:t>𝜋</m:t>
                              </m:r>
                            </m:e>
                            <m:sup>
                              <m:r>
                                <a:rPr lang="en-US" sz="2000" b="0" i="1" smtClean="0">
                                  <a:latin typeface="Cambria Math"/>
                                </a:rPr>
                                <m:t>2</m:t>
                              </m:r>
                            </m:sup>
                          </m:sSup>
                        </m:num>
                        <m:den>
                          <m:r>
                            <a:rPr lang="en-US" sz="2000" b="0" i="1" smtClean="0">
                              <a:latin typeface="Cambria Math"/>
                            </a:rPr>
                            <m:t>3</m:t>
                          </m:r>
                        </m:den>
                      </m:f>
                      <m:sSub>
                        <m:sSubPr>
                          <m:ctrlPr>
                            <a:rPr lang="en-US" sz="2000" b="0" i="1" smtClean="0">
                              <a:latin typeface="Cambria Math" charset="0"/>
                            </a:rPr>
                          </m:ctrlPr>
                        </m:sSubPr>
                        <m:e>
                          <m:f>
                            <m:fPr>
                              <m:ctrlPr>
                                <a:rPr lang="en-US" sz="2000" b="0" i="1" smtClean="0">
                                  <a:latin typeface="Cambria Math" charset="0"/>
                                </a:rPr>
                              </m:ctrlPr>
                            </m:fPr>
                            <m:num>
                              <m:sSub>
                                <m:sSubPr>
                                  <m:ctrlPr>
                                    <a:rPr lang="en-US" sz="2000" b="0" i="1" smtClean="0">
                                      <a:latin typeface="Cambria Math" charset="0"/>
                                    </a:rPr>
                                  </m:ctrlPr>
                                </m:sSubPr>
                                <m:e>
                                  <m:r>
                                    <a:rPr lang="en-US" sz="2000" b="0" i="1" smtClean="0">
                                      <a:latin typeface="Cambria Math"/>
                                    </a:rPr>
                                    <m:t>𝐾</m:t>
                                  </m:r>
                                </m:e>
                                <m:sub>
                                  <m:r>
                                    <a:rPr lang="en-US" sz="2000" b="0" i="1" smtClean="0">
                                      <a:latin typeface="Cambria Math"/>
                                    </a:rPr>
                                    <m:t>𝐵</m:t>
                                  </m:r>
                                </m:sub>
                              </m:sSub>
                            </m:num>
                            <m:den>
                              <m:r>
                                <a:rPr lang="en-US" sz="2000" b="0" i="1" smtClean="0">
                                  <a:latin typeface="Cambria Math"/>
                                </a:rPr>
                                <m:t>𝑒</m:t>
                              </m:r>
                            </m:den>
                          </m:f>
                          <m:r>
                            <a:rPr lang="en-US" sz="2000" b="0" i="1" smtClean="0">
                              <a:latin typeface="Cambria Math"/>
                            </a:rPr>
                            <m:t>𝐾</m:t>
                          </m:r>
                        </m:e>
                        <m:sub>
                          <m:r>
                            <a:rPr lang="en-US" sz="2000" b="0" i="1" smtClean="0">
                              <a:latin typeface="Cambria Math"/>
                            </a:rPr>
                            <m:t>𝐵</m:t>
                          </m:r>
                        </m:sub>
                      </m:sSub>
                      <m:r>
                        <a:rPr lang="en-US" sz="2000" b="0" i="1" smtClean="0">
                          <a:latin typeface="Cambria Math"/>
                        </a:rPr>
                        <m:t>𝑇</m:t>
                      </m:r>
                      <m:d>
                        <m:dPr>
                          <m:ctrlPr>
                            <a:rPr lang="en-US" sz="2000" b="0" i="1" smtClean="0">
                              <a:latin typeface="Cambria Math" charset="0"/>
                            </a:rPr>
                          </m:ctrlPr>
                        </m:dPr>
                        <m:e>
                          <m:f>
                            <m:fPr>
                              <m:ctrlPr>
                                <a:rPr lang="en-US" sz="2000" b="0" i="1" smtClean="0">
                                  <a:latin typeface="Cambria Math" charset="0"/>
                                </a:rPr>
                              </m:ctrlPr>
                            </m:fPr>
                            <m:num>
                              <m:r>
                                <a:rPr lang="en-US" sz="2000" b="0" i="1" smtClean="0">
                                  <a:latin typeface="Cambria Math"/>
                                </a:rPr>
                                <m:t>1</m:t>
                              </m:r>
                            </m:num>
                            <m:den>
                              <m:r>
                                <a:rPr lang="en-US" sz="2000" b="0" i="1" smtClean="0">
                                  <a:latin typeface="Cambria Math"/>
                                </a:rPr>
                                <m:t>𝑛</m:t>
                              </m:r>
                            </m:den>
                          </m:f>
                          <m:f>
                            <m:fPr>
                              <m:ctrlPr>
                                <a:rPr lang="en-US" sz="2000" b="0" i="1" smtClean="0">
                                  <a:solidFill>
                                    <a:srgbClr val="FF0000"/>
                                  </a:solidFill>
                                  <a:latin typeface="Cambria Math" charset="0"/>
                                </a:rPr>
                              </m:ctrlPr>
                            </m:fPr>
                            <m:num>
                              <m:r>
                                <a:rPr lang="en-US" sz="2000" b="0" i="1" smtClean="0">
                                  <a:solidFill>
                                    <a:srgbClr val="FF0000"/>
                                  </a:solidFill>
                                  <a:latin typeface="Cambria Math"/>
                                </a:rPr>
                                <m:t>𝑑𝑛</m:t>
                              </m:r>
                              <m:r>
                                <a:rPr lang="en-US" sz="2000" b="0" i="1" smtClean="0">
                                  <a:solidFill>
                                    <a:srgbClr val="FF0000"/>
                                  </a:solidFill>
                                  <a:latin typeface="Cambria Math"/>
                                </a:rPr>
                                <m:t>(</m:t>
                              </m:r>
                              <m:r>
                                <a:rPr lang="en-US" sz="2000" b="0" i="1" smtClean="0">
                                  <a:solidFill>
                                    <a:srgbClr val="FF0000"/>
                                  </a:solidFill>
                                  <a:latin typeface="Cambria Math"/>
                                </a:rPr>
                                <m:t>𝐸</m:t>
                              </m:r>
                              <m:r>
                                <a:rPr lang="en-US" sz="2000" b="0" i="1" smtClean="0">
                                  <a:solidFill>
                                    <a:srgbClr val="FF0000"/>
                                  </a:solidFill>
                                  <a:latin typeface="Cambria Math"/>
                                </a:rPr>
                                <m:t>)</m:t>
                              </m:r>
                            </m:num>
                            <m:den>
                              <m:r>
                                <a:rPr lang="en-US" sz="2000" b="0" i="1" smtClean="0">
                                  <a:solidFill>
                                    <a:srgbClr val="FF0000"/>
                                  </a:solidFill>
                                  <a:latin typeface="Cambria Math"/>
                                </a:rPr>
                                <m:t>𝑑𝐸</m:t>
                              </m:r>
                            </m:den>
                          </m:f>
                          <m:r>
                            <a:rPr lang="en-US" sz="2000" b="0" i="1" smtClean="0">
                              <a:latin typeface="Cambria Math"/>
                            </a:rPr>
                            <m:t>+</m:t>
                          </m:r>
                          <m:f>
                            <m:fPr>
                              <m:ctrlPr>
                                <a:rPr lang="en-US" sz="2000" b="0" i="1" smtClean="0">
                                  <a:latin typeface="Cambria Math" charset="0"/>
                                </a:rPr>
                              </m:ctrlPr>
                            </m:fPr>
                            <m:num>
                              <m:r>
                                <a:rPr lang="en-US" sz="2000" b="0" i="1" smtClean="0">
                                  <a:latin typeface="Cambria Math"/>
                                </a:rPr>
                                <m:t>1</m:t>
                              </m:r>
                            </m:num>
                            <m:den>
                              <m:r>
                                <a:rPr lang="en-US" sz="2000" b="0" i="1" smtClean="0">
                                  <a:latin typeface="Cambria Math"/>
                                </a:rPr>
                                <m:t>𝜇</m:t>
                              </m:r>
                            </m:den>
                          </m:f>
                          <m:f>
                            <m:fPr>
                              <m:ctrlPr>
                                <a:rPr lang="en-US" sz="2000" b="0" i="1" smtClean="0">
                                  <a:latin typeface="Cambria Math" charset="0"/>
                                </a:rPr>
                              </m:ctrlPr>
                            </m:fPr>
                            <m:num>
                              <m:r>
                                <a:rPr lang="en-US" sz="2000" b="0" i="1" smtClean="0">
                                  <a:latin typeface="Cambria Math"/>
                                </a:rPr>
                                <m:t>𝑑</m:t>
                              </m:r>
                              <m:r>
                                <a:rPr lang="en-US" sz="2000" b="0" i="1" smtClean="0">
                                  <a:latin typeface="Cambria Math"/>
                                </a:rPr>
                                <m:t>𝜇</m:t>
                              </m:r>
                              <m:r>
                                <a:rPr lang="en-US" sz="2000" b="0" i="1" smtClean="0">
                                  <a:latin typeface="Cambria Math"/>
                                </a:rPr>
                                <m:t>(</m:t>
                              </m:r>
                              <m:r>
                                <a:rPr lang="en-US" sz="2000" b="0" i="1" smtClean="0">
                                  <a:latin typeface="Cambria Math"/>
                                </a:rPr>
                                <m:t>𝐸</m:t>
                              </m:r>
                              <m:r>
                                <a:rPr lang="en-US" sz="2000" b="0" i="1" smtClean="0">
                                  <a:latin typeface="Cambria Math"/>
                                </a:rPr>
                                <m:t>)</m:t>
                              </m:r>
                            </m:num>
                            <m:den>
                              <m:r>
                                <a:rPr lang="en-US" sz="2000" b="0" i="1" smtClean="0">
                                  <a:latin typeface="Cambria Math"/>
                                </a:rPr>
                                <m:t>𝑑𝐸</m:t>
                              </m:r>
                            </m:den>
                          </m:f>
                        </m:e>
                      </m:d>
                    </m:oMath>
                  </m:oMathPara>
                </a14:m>
                <a:endParaRPr lang="en-US" sz="2000" baseline="-25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37030" y="1372668"/>
                <a:ext cx="4231608" cy="790024"/>
              </a:xfrm>
              <a:prstGeom prst="rect">
                <a:avLst/>
              </a:prstGeom>
              <a:blipFill rotWithShape="1">
                <a:blip r:embed="rId5"/>
                <a:stretch>
                  <a:fillRect/>
                </a:stretch>
              </a:blipFill>
            </p:spPr>
            <p:txBody>
              <a:bodyPr/>
              <a:lstStyle/>
              <a:p>
                <a:r>
                  <a:rPr lang="en-US">
                    <a:noFill/>
                  </a:rPr>
                  <a:t> </a:t>
                </a:r>
              </a:p>
            </p:txBody>
          </p:sp>
        </mc:Fallback>
      </mc:AlternateContent>
      <p:sp>
        <p:nvSpPr>
          <p:cNvPr id="2" name="Rectangle 1"/>
          <p:cNvSpPr/>
          <p:nvPr/>
        </p:nvSpPr>
        <p:spPr bwMode="auto">
          <a:xfrm>
            <a:off x="5071453" y="2317521"/>
            <a:ext cx="4056781" cy="82950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Large</a:t>
            </a:r>
            <a:r>
              <a:rPr kumimoji="0" lang="en-US" sz="2000" b="0" i="0" u="none" strike="noStrike" cap="none" normalizeH="0" dirty="0" smtClean="0">
                <a:ln>
                  <a:noFill/>
                </a:ln>
                <a:solidFill>
                  <a:schemeClr val="tx1"/>
                </a:solidFill>
                <a:effectLst/>
                <a:latin typeface="Times New Roman" pitchFamily="18" charset="0"/>
                <a:cs typeface="Times New Roman" pitchFamily="18" charset="0"/>
              </a:rPr>
              <a:t> slope near the band edge results in high thermopower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TextBox 11"/>
          <p:cNvSpPr txBox="1"/>
          <p:nvPr/>
        </p:nvSpPr>
        <p:spPr>
          <a:xfrm>
            <a:off x="5298177" y="5769970"/>
            <a:ext cx="3797035" cy="400110"/>
          </a:xfrm>
          <a:prstGeom prst="rect">
            <a:avLst/>
          </a:prstGeom>
          <a:noFill/>
        </p:spPr>
        <p:txBody>
          <a:bodyPr wrap="square" rtlCol="0">
            <a:spAutoFit/>
          </a:bodyPr>
          <a:lstStyle/>
          <a:p>
            <a:r>
              <a:rPr lang="en-US" sz="2000" dirty="0">
                <a:latin typeface="Times New Roman" pitchFamily="18" charset="0"/>
                <a:cs typeface="Times New Roman" pitchFamily="18" charset="0"/>
              </a:rPr>
              <a:t>H</a:t>
            </a:r>
            <a:r>
              <a:rPr lang="en-US" sz="2000" dirty="0" smtClean="0">
                <a:latin typeface="Times New Roman" pitchFamily="18" charset="0"/>
                <a:cs typeface="Times New Roman" pitchFamily="18" charset="0"/>
              </a:rPr>
              <a:t>igher </a:t>
            </a:r>
            <a:r>
              <a:rPr lang="el-GR" sz="2000" dirty="0">
                <a:latin typeface="Times New Roman" pitchFamily="18" charset="0"/>
                <a:cs typeface="Times New Roman" pitchFamily="18" charset="0"/>
              </a:rPr>
              <a:t>γ</a:t>
            </a:r>
            <a:r>
              <a:rPr lang="en-US" sz="2000" dirty="0" smtClean="0">
                <a:latin typeface="Times New Roman" pitchFamily="18" charset="0"/>
                <a:cs typeface="Times New Roman" pitchFamily="18" charset="0"/>
              </a:rPr>
              <a:t> leads to higher ZT</a:t>
            </a:r>
          </a:p>
        </p:txBody>
      </p:sp>
      <mc:AlternateContent xmlns:mc="http://schemas.openxmlformats.org/markup-compatibility/2006" xmlns:a14="http://schemas.microsoft.com/office/drawing/2010/main">
        <mc:Choice Requires="a14">
          <p:sp>
            <p:nvSpPr>
              <p:cNvPr id="13" name="TextBox 12"/>
              <p:cNvSpPr txBox="1"/>
              <p:nvPr/>
            </p:nvSpPr>
            <p:spPr>
              <a:xfrm>
                <a:off x="6112271" y="4549331"/>
                <a:ext cx="1904047" cy="9672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𝑃𝐹</m:t>
                      </m:r>
                      <m:r>
                        <a:rPr lang="en-US" sz="2000" b="0" i="1" smtClean="0">
                          <a:latin typeface="Cambria Math"/>
                        </a:rPr>
                        <m:t>= </m:t>
                      </m:r>
                      <m:nary>
                        <m:naryPr>
                          <m:chr m:val="∑"/>
                          <m:ctrlPr>
                            <a:rPr lang="en-US" sz="2000" b="0" i="1" smtClean="0">
                              <a:latin typeface="Cambria Math" charset="0"/>
                            </a:rPr>
                          </m:ctrlPr>
                        </m:naryPr>
                        <m:sub>
                          <m:r>
                            <a:rPr lang="en-US" sz="2000" b="0" i="1" smtClean="0">
                              <a:latin typeface="Cambria Math"/>
                            </a:rPr>
                            <m:t>𝛾</m:t>
                          </m:r>
                          <m:r>
                            <a:rPr lang="en-US" sz="2000" b="0" i="1" smtClean="0">
                              <a:latin typeface="Cambria Math"/>
                            </a:rPr>
                            <m:t>=1</m:t>
                          </m:r>
                        </m:sub>
                        <m:sup>
                          <m:r>
                            <a:rPr lang="en-US" sz="2000" b="0" i="1" smtClean="0">
                              <a:latin typeface="Cambria Math"/>
                            </a:rPr>
                            <m:t>𝑛</m:t>
                          </m:r>
                        </m:sup>
                        <m:e>
                          <m:sSubSup>
                            <m:sSubSupPr>
                              <m:ctrlPr>
                                <a:rPr lang="en-US" sz="2000" b="0" i="1" smtClean="0">
                                  <a:latin typeface="Cambria Math" charset="0"/>
                                </a:rPr>
                              </m:ctrlPr>
                            </m:sSubSupPr>
                            <m:e>
                              <m:r>
                                <a:rPr lang="en-US" sz="2000" b="0" i="1" smtClean="0">
                                  <a:latin typeface="Cambria Math"/>
                                </a:rPr>
                                <m:t>𝑆</m:t>
                              </m:r>
                            </m:e>
                            <m:sub>
                              <m:r>
                                <a:rPr lang="en-US" sz="2000" b="0" i="1" smtClean="0">
                                  <a:latin typeface="Cambria Math"/>
                                </a:rPr>
                                <m:t>𝛾</m:t>
                              </m:r>
                            </m:sub>
                            <m:sup>
                              <m:r>
                                <a:rPr lang="en-US" sz="2000" b="0" i="1" smtClean="0">
                                  <a:latin typeface="Cambria Math"/>
                                </a:rPr>
                                <m:t>2</m:t>
                              </m:r>
                            </m:sup>
                          </m:sSubSup>
                          <m:sSub>
                            <m:sSubPr>
                              <m:ctrlPr>
                                <a:rPr lang="en-US" sz="2000" b="0" i="1" smtClean="0">
                                  <a:latin typeface="Cambria Math" charset="0"/>
                                </a:rPr>
                              </m:ctrlPr>
                            </m:sSubPr>
                            <m:e>
                              <m:r>
                                <a:rPr lang="en-US" sz="2000" b="0" i="1" smtClean="0">
                                  <a:latin typeface="Cambria Math"/>
                                </a:rPr>
                                <m:t>𝜎</m:t>
                              </m:r>
                            </m:e>
                            <m:sub>
                              <m:r>
                                <a:rPr lang="en-US" sz="2000" b="0" i="1" smtClean="0">
                                  <a:latin typeface="Cambria Math"/>
                                </a:rPr>
                                <m:t>𝛾</m:t>
                              </m:r>
                            </m:sub>
                          </m:sSub>
                        </m:e>
                      </m:nary>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112271" y="4549331"/>
                <a:ext cx="1904047" cy="967252"/>
              </a:xfrm>
              <a:prstGeom prst="rect">
                <a:avLst/>
              </a:prstGeom>
              <a:blipFill rotWithShape="1">
                <a:blip r:embed="rId7"/>
                <a:stretch>
                  <a:fillRect/>
                </a:stretch>
              </a:blipFill>
            </p:spPr>
            <p:txBody>
              <a:bodyPr/>
              <a:lstStyle/>
              <a:p>
                <a:r>
                  <a:rPr lang="en-US">
                    <a:noFill/>
                  </a:rPr>
                  <a:t> </a:t>
                </a:r>
              </a:p>
            </p:txBody>
          </p:sp>
        </mc:Fallback>
      </mc:AlternateContent>
      <p:grpSp>
        <p:nvGrpSpPr>
          <p:cNvPr id="4" name="Group 3"/>
          <p:cNvGrpSpPr/>
          <p:nvPr/>
        </p:nvGrpSpPr>
        <p:grpSpPr>
          <a:xfrm>
            <a:off x="0" y="1167422"/>
            <a:ext cx="4814177" cy="2294923"/>
            <a:chOff x="0" y="1167422"/>
            <a:chExt cx="4814177" cy="2294923"/>
          </a:xfrm>
        </p:grpSpPr>
        <p:pic>
          <p:nvPicPr>
            <p:cNvPr id="8" name="Picture 3" descr="F:\Tribhuwan\tribhuwan_mrc_ppt_paper\f1.png"/>
            <p:cNvPicPr>
              <a:picLocks noChangeAspect="1" noChangeArrowheads="1"/>
            </p:cNvPicPr>
            <p:nvPr/>
          </p:nvPicPr>
          <p:blipFill rotWithShape="1">
            <a:blip r:embed="rId8">
              <a:extLst>
                <a:ext uri="{28A0092B-C50C-407E-A947-70E740481C1C}">
                  <a14:useLocalDpi xmlns:a14="http://schemas.microsoft.com/office/drawing/2010/main" val="0"/>
                </a:ext>
              </a:extLst>
            </a:blip>
            <a:srcRect l="7237" r="2993"/>
            <a:stretch/>
          </p:blipFill>
          <p:spPr bwMode="auto">
            <a:xfrm>
              <a:off x="0" y="1167422"/>
              <a:ext cx="4814177" cy="2294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361" y="1372376"/>
              <a:ext cx="189186" cy="276999"/>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2527895" y="1351350"/>
              <a:ext cx="189186" cy="276999"/>
            </a:xfrm>
            <a:prstGeom prst="rect">
              <a:avLst/>
            </a:prstGeom>
            <a:solidFill>
              <a:schemeClr val="bg1"/>
            </a:solidFill>
          </p:spPr>
          <p:txBody>
            <a:bodyPr wrap="square" rtlCol="0">
              <a:spAutoFit/>
            </a:bodyPr>
            <a:lstStyle/>
            <a:p>
              <a:endParaRPr lang="en-US" dirty="0"/>
            </a:p>
          </p:txBody>
        </p:sp>
      </p:grpSp>
      <p:grpSp>
        <p:nvGrpSpPr>
          <p:cNvPr id="5" name="Group 4"/>
          <p:cNvGrpSpPr/>
          <p:nvPr/>
        </p:nvGrpSpPr>
        <p:grpSpPr>
          <a:xfrm>
            <a:off x="70891" y="3673367"/>
            <a:ext cx="5000562" cy="2921458"/>
            <a:chOff x="70891" y="3673367"/>
            <a:chExt cx="5000562" cy="2921458"/>
          </a:xfrm>
        </p:grpSpPr>
        <p:pic>
          <p:nvPicPr>
            <p:cNvPr id="11" name="Picture 2" descr="F:\Tribhuwan\tribhuwan_mrc_ppt_paper\f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91" y="3673367"/>
              <a:ext cx="5000562" cy="29214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1825" y="3779314"/>
              <a:ext cx="189186" cy="276999"/>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2632997" y="3742522"/>
              <a:ext cx="189186" cy="276999"/>
            </a:xfrm>
            <a:prstGeom prst="rect">
              <a:avLst/>
            </a:prstGeom>
            <a:solidFill>
              <a:schemeClr val="bg1"/>
            </a:solidFill>
          </p:spPr>
          <p:txBody>
            <a:bodyPr wrap="square" rtlCol="0">
              <a:spAutoFit/>
            </a:bodyPr>
            <a:lstStyle/>
            <a:p>
              <a:endParaRPr lang="en-US" dirty="0"/>
            </a:p>
          </p:txBody>
        </p:sp>
      </p:grpSp>
      <p:sp>
        <p:nvSpPr>
          <p:cNvPr id="18" name="Rectangle 17"/>
          <p:cNvSpPr/>
          <p:nvPr/>
        </p:nvSpPr>
        <p:spPr>
          <a:xfrm>
            <a:off x="5997065" y="6576590"/>
            <a:ext cx="3146935" cy="253871"/>
          </a:xfrm>
          <a:prstGeom prst="rect">
            <a:avLst/>
          </a:prstGeom>
        </p:spPr>
        <p:txBody>
          <a:bodyPr wrap="none" lIns="91400" tIns="45698" rIns="91400" bIns="45698">
            <a:spAutoFit/>
          </a:bodyPr>
          <a:lstStyle/>
          <a:p>
            <a:r>
              <a:rPr lang="de-DE" sz="1050" dirty="0" smtClean="0">
                <a:solidFill>
                  <a:prstClr val="black"/>
                </a:solidFill>
                <a:latin typeface="Times New Roman" pitchFamily="18" charset="0"/>
                <a:cs typeface="Times New Roman" pitchFamily="18" charset="0"/>
              </a:rPr>
              <a:t>M. G. Kanatzidis et al. Angew</a:t>
            </a:r>
            <a:r>
              <a:rPr lang="de-DE" sz="1050" dirty="0">
                <a:solidFill>
                  <a:prstClr val="black"/>
                </a:solidFill>
                <a:latin typeface="Times New Roman" pitchFamily="18" charset="0"/>
                <a:cs typeface="Times New Roman" pitchFamily="18" charset="0"/>
              </a:rPr>
              <a:t>. Chem. </a:t>
            </a:r>
            <a:r>
              <a:rPr lang="de-DE" sz="1050" dirty="0" smtClean="0">
                <a:solidFill>
                  <a:prstClr val="black"/>
                </a:solidFill>
                <a:latin typeface="Times New Roman" pitchFamily="18" charset="0"/>
                <a:cs typeface="Times New Roman" pitchFamily="18" charset="0"/>
              </a:rPr>
              <a:t>48</a:t>
            </a:r>
            <a:r>
              <a:rPr lang="de-DE" sz="1050" dirty="0">
                <a:solidFill>
                  <a:prstClr val="black"/>
                </a:solidFill>
                <a:latin typeface="Times New Roman" pitchFamily="18" charset="0"/>
                <a:cs typeface="Times New Roman" pitchFamily="18" charset="0"/>
              </a:rPr>
              <a:t>, </a:t>
            </a:r>
            <a:r>
              <a:rPr lang="de-DE" sz="1050" dirty="0" smtClean="0">
                <a:solidFill>
                  <a:prstClr val="black"/>
                </a:solidFill>
                <a:latin typeface="Times New Roman" pitchFamily="18" charset="0"/>
                <a:cs typeface="Times New Roman" pitchFamily="18" charset="0"/>
              </a:rPr>
              <a:t>8616 (2009)</a:t>
            </a:r>
            <a:endParaRPr lang="en-US" sz="1050" dirty="0">
              <a:solidFill>
                <a:prstClr val="black"/>
              </a:solidFill>
              <a:latin typeface="Times New Roman" pitchFamily="18" charset="0"/>
              <a:cs typeface="Times New Roman" pitchFamily="18" charset="0"/>
            </a:endParaRPr>
          </a:p>
        </p:txBody>
      </p:sp>
      <p:sp>
        <p:nvSpPr>
          <p:cNvPr id="17" name="TextBox 16"/>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9" name="Picture 2" descr="G:\Colloquium-Slides\IISc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8869967"/>
      </p:ext>
    </p:extLst>
  </p:cSld>
  <p:clrMapOvr>
    <a:masterClrMapping/>
  </p:clrMapOvr>
  <mc:AlternateContent xmlns:mc="http://schemas.openxmlformats.org/markup-compatibility/2006" xmlns:p14="http://schemas.microsoft.com/office/powerpoint/2010/main">
    <mc:Choice Requires="p14">
      <p:transition spd="slow" p14:dur="2000" advTm="1726"/>
    </mc:Choice>
    <mc:Fallback xmlns="">
      <p:transition spd="slow" advTm="1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39665" y="217166"/>
            <a:ext cx="7833816" cy="584775"/>
          </a:xfrm>
          <a:prstGeom prst="rect">
            <a:avLst/>
          </a:prstGeom>
          <a:noFill/>
        </p:spPr>
        <p:txBody>
          <a:bodyPr wrap="square" rtlCol="0">
            <a:spAutoFit/>
          </a:bodyPr>
          <a:lstStyle/>
          <a:p>
            <a:r>
              <a:rPr lang="en-US" sz="3200" dirty="0">
                <a:solidFill>
                  <a:srgbClr val="C00000"/>
                </a:solidFill>
                <a:latin typeface="Times New Roman" pitchFamily="18" charset="0"/>
                <a:cs typeface="Times New Roman" pitchFamily="18" charset="0"/>
              </a:rPr>
              <a:t>Materials </a:t>
            </a:r>
            <a:r>
              <a:rPr lang="en-US" sz="3200" dirty="0" smtClean="0">
                <a:solidFill>
                  <a:srgbClr val="C00000"/>
                </a:solidFill>
                <a:latin typeface="Times New Roman" pitchFamily="18" charset="0"/>
                <a:cs typeface="Times New Roman" pitchFamily="18" charset="0"/>
              </a:rPr>
              <a:t>with low thermal conductivity</a:t>
            </a:r>
            <a:endParaRPr lang="en-US" sz="3200" dirty="0">
              <a:solidFill>
                <a:srgbClr val="C00000"/>
              </a:solidFill>
              <a:latin typeface="Times New Roman" pitchFamily="18" charset="0"/>
              <a:cs typeface="Times New Roman" pitchFamily="18" charset="0"/>
            </a:endParaRPr>
          </a:p>
        </p:txBody>
      </p:sp>
      <p:sp>
        <p:nvSpPr>
          <p:cNvPr id="18" name="Rectangle 17"/>
          <p:cNvSpPr/>
          <p:nvPr/>
        </p:nvSpPr>
        <p:spPr>
          <a:xfrm>
            <a:off x="6611449" y="6576590"/>
            <a:ext cx="2557029" cy="253871"/>
          </a:xfrm>
          <a:prstGeom prst="rect">
            <a:avLst/>
          </a:prstGeom>
        </p:spPr>
        <p:txBody>
          <a:bodyPr wrap="none" lIns="91400" tIns="45698" rIns="91400" bIns="45698">
            <a:spAutoFit/>
          </a:bodyPr>
          <a:lstStyle/>
          <a:p>
            <a:r>
              <a:rPr lang="en-US" sz="1050" dirty="0">
                <a:solidFill>
                  <a:prstClr val="black"/>
                </a:solidFill>
                <a:latin typeface="Times New Roman" pitchFamily="18" charset="0"/>
                <a:cs typeface="Times New Roman" pitchFamily="18" charset="0"/>
              </a:rPr>
              <a:t>PHYSICAL REVIEW B 85, 184303 (2012)</a:t>
            </a:r>
          </a:p>
        </p:txBody>
      </p:sp>
      <p:sp>
        <p:nvSpPr>
          <p:cNvPr id="17" name="TextBox 16"/>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9" name="Picture 2" descr="G:\Colloquium-Slides\IISc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353" y="1129778"/>
            <a:ext cx="6975030" cy="1323439"/>
          </a:xfrm>
          <a:prstGeom prst="rect">
            <a:avLst/>
          </a:prstGeom>
          <a:noFill/>
        </p:spPr>
        <p:txBody>
          <a:bodyPr wrap="square" rtlCol="0">
            <a:spAutoFit/>
          </a:bodyPr>
          <a:lstStyle/>
          <a:p>
            <a:pPr marL="342900" indent="-342900">
              <a:buFont typeface="Arial" pitchFamily="34" charset="0"/>
              <a:buChar char="•"/>
            </a:pPr>
            <a:r>
              <a:rPr lang="en-US" sz="2000" dirty="0" smtClean="0">
                <a:latin typeface="Times New Roman" pitchFamily="18" charset="0"/>
                <a:cs typeface="Times New Roman" pitchFamily="18" charset="0"/>
              </a:rPr>
              <a:t>Materials with low lying flat acoustical branches</a:t>
            </a:r>
          </a:p>
          <a:p>
            <a:pPr marL="342900" indent="-342900">
              <a:buFont typeface="Arial" pitchFamily="34" charset="0"/>
              <a:buChar char="•"/>
            </a:pPr>
            <a:r>
              <a:rPr lang="en-US" sz="2000" dirty="0" smtClean="0">
                <a:latin typeface="Times New Roman" pitchFamily="18" charset="0"/>
                <a:cs typeface="Times New Roman" pitchFamily="18" charset="0"/>
              </a:rPr>
              <a:t>Low group velocity</a:t>
            </a:r>
          </a:p>
          <a:p>
            <a:pPr marL="342900" indent="-342900">
              <a:buFont typeface="Arial" pitchFamily="34" charset="0"/>
              <a:buChar char="•"/>
            </a:pPr>
            <a:r>
              <a:rPr lang="en-US" sz="2000" dirty="0" smtClean="0">
                <a:latin typeface="Times New Roman" pitchFamily="18" charset="0"/>
                <a:cs typeface="Times New Roman" pitchFamily="18" charset="0"/>
              </a:rPr>
              <a:t>Soft lattice </a:t>
            </a:r>
          </a:p>
          <a:p>
            <a:pPr marL="342900" indent="-342900">
              <a:buFont typeface="Arial" pitchFamily="34" charset="0"/>
              <a:buChar char="•"/>
            </a:pPr>
            <a:r>
              <a:rPr lang="en-US" sz="2000" dirty="0" smtClean="0">
                <a:latin typeface="Times New Roman" pitchFamily="18" charset="0"/>
                <a:cs typeface="Times New Roman" pitchFamily="18" charset="0"/>
              </a:rPr>
              <a:t>However soft lattice results into low melting point</a:t>
            </a:r>
            <a:endParaRPr lang="en-US" sz="2000" dirty="0">
              <a:latin typeface="Times New Roman" pitchFamily="18" charset="0"/>
              <a:cs typeface="Times New Roman" pitchFamily="18" charset="0"/>
            </a:endParaRPr>
          </a:p>
        </p:txBody>
      </p:sp>
      <p:pic>
        <p:nvPicPr>
          <p:cNvPr id="512003" name="Picture 3" descr="G:\Pictures\Screenshot from 2015-10-29 10:53: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39" y="2649897"/>
            <a:ext cx="5129325" cy="3274654"/>
          </a:xfrm>
          <a:prstGeom prst="rect">
            <a:avLst/>
          </a:prstGeom>
          <a:noFill/>
          <a:extLst>
            <a:ext uri="{909E8E84-426E-40DD-AFC4-6F175D3DCCD1}">
              <a14:hiddenFill xmlns:a14="http://schemas.microsoft.com/office/drawing/2010/main">
                <a:solidFill>
                  <a:srgbClr val="FFFFFF"/>
                </a:solidFill>
              </a14:hiddenFill>
            </a:ext>
          </a:extLst>
        </p:spPr>
      </p:pic>
      <p:pic>
        <p:nvPicPr>
          <p:cNvPr id="512004" name="Picture 4" descr="G:\Pictures\Screenshot from 2015-10-29 10:53:5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9684" y="2649897"/>
            <a:ext cx="3132868" cy="32814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a:off x="5391549" y="2748371"/>
            <a:ext cx="3581003" cy="3210954"/>
            <a:chOff x="5001536" y="2745068"/>
            <a:chExt cx="4115830" cy="3690515"/>
          </a:xfrm>
        </p:grpSpPr>
        <p:pic>
          <p:nvPicPr>
            <p:cNvPr id="26" name="Picture 25"/>
            <p:cNvPicPr/>
            <p:nvPr/>
          </p:nvPicPr>
          <p:blipFill rotWithShape="1">
            <a:blip r:embed="rId7"/>
            <a:srcRect l="42948"/>
            <a:stretch/>
          </p:blipFill>
          <p:spPr>
            <a:xfrm>
              <a:off x="5058939" y="2745068"/>
              <a:ext cx="4058427" cy="3690515"/>
            </a:xfrm>
            <a:prstGeom prst="rect">
              <a:avLst/>
            </a:prstGeom>
          </p:spPr>
        </p:pic>
        <p:sp>
          <p:nvSpPr>
            <p:cNvPr id="27" name="TextBox 26"/>
            <p:cNvSpPr txBox="1"/>
            <p:nvPr/>
          </p:nvSpPr>
          <p:spPr>
            <a:xfrm>
              <a:off x="5001536" y="2760539"/>
              <a:ext cx="300038" cy="276999"/>
            </a:xfrm>
            <a:prstGeom prst="rect">
              <a:avLst/>
            </a:prstGeom>
            <a:solidFill>
              <a:schemeClr val="bg1"/>
            </a:solidFill>
          </p:spPr>
          <p:txBody>
            <a:bodyPr wrap="square" rtlCol="0">
              <a:spAutoFit/>
            </a:bodyPr>
            <a:lstStyle/>
            <a:p>
              <a:endParaRPr lang="en-US" b="1" dirty="0"/>
            </a:p>
          </p:txBody>
        </p:sp>
      </p:grpSp>
    </p:spTree>
    <p:custDataLst>
      <p:tags r:id="rId1"/>
    </p:custDataLst>
    <p:extLst>
      <p:ext uri="{BB962C8B-B14F-4D97-AF65-F5344CB8AC3E}">
        <p14:creationId xmlns:p14="http://schemas.microsoft.com/office/powerpoint/2010/main" val="4097181779"/>
      </p:ext>
    </p:extLst>
  </p:cSld>
  <p:clrMapOvr>
    <a:masterClrMapping/>
  </p:clrMapOvr>
  <mc:AlternateContent xmlns:mc="http://schemas.openxmlformats.org/markup-compatibility/2006" xmlns:p14="http://schemas.microsoft.com/office/powerpoint/2010/main">
    <mc:Choice Requires="p14">
      <p:transition spd="slow" p14:dur="2000" advTm="1726"/>
    </mc:Choice>
    <mc:Fallback xmlns="">
      <p:transition spd="slow" advTm="1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576" y="311815"/>
            <a:ext cx="9133140" cy="573361"/>
          </a:xfrm>
          <a:prstGeom prst="rect">
            <a:avLst/>
          </a:prstGeom>
          <a:noFill/>
        </p:spPr>
        <p:txBody>
          <a:bodyPr wrap="square" lIns="80140" tIns="40068" rIns="80140" bIns="40068" rtlCol="0">
            <a:spAutoFit/>
          </a:bodyPr>
          <a:lstStyle/>
          <a:p>
            <a:r>
              <a:rPr lang="en-US" sz="3200" b="1" dirty="0" smtClean="0">
                <a:solidFill>
                  <a:srgbClr val="BC1100"/>
                </a:solidFill>
                <a:latin typeface="Times New Roman" pitchFamily="18" charset="0"/>
                <a:cs typeface="Times New Roman" pitchFamily="18" charset="0"/>
              </a:rPr>
              <a:t>Strategies </a:t>
            </a:r>
            <a:r>
              <a:rPr lang="en-US" sz="3200" b="1" dirty="0">
                <a:solidFill>
                  <a:srgbClr val="BC1100"/>
                </a:solidFill>
                <a:latin typeface="Times New Roman" pitchFamily="18" charset="0"/>
                <a:cs typeface="Times New Roman" pitchFamily="18" charset="0"/>
              </a:rPr>
              <a:t>for designing </a:t>
            </a:r>
            <a:r>
              <a:rPr lang="en-US" sz="3200" b="1" dirty="0" smtClean="0">
                <a:solidFill>
                  <a:srgbClr val="BC1100"/>
                </a:solidFill>
                <a:latin typeface="Times New Roman" pitchFamily="18" charset="0"/>
                <a:cs typeface="Times New Roman" pitchFamily="18" charset="0"/>
              </a:rPr>
              <a:t>thermoelectric </a:t>
            </a:r>
            <a:r>
              <a:rPr lang="en-US" sz="3200" b="1" dirty="0">
                <a:solidFill>
                  <a:srgbClr val="BC1100"/>
                </a:solidFill>
                <a:latin typeface="Times New Roman" pitchFamily="18" charset="0"/>
                <a:cs typeface="Times New Roman" pitchFamily="18" charset="0"/>
              </a:rPr>
              <a:t>materials</a:t>
            </a:r>
          </a:p>
        </p:txBody>
      </p:sp>
      <p:sp>
        <p:nvSpPr>
          <p:cNvPr id="15" name="TextBox 14"/>
          <p:cNvSpPr txBox="1"/>
          <p:nvPr/>
        </p:nvSpPr>
        <p:spPr>
          <a:xfrm>
            <a:off x="2381915" y="1061429"/>
            <a:ext cx="4761594" cy="481058"/>
          </a:xfrm>
          <a:prstGeom prst="rect">
            <a:avLst/>
          </a:prstGeom>
          <a:noFill/>
        </p:spPr>
        <p:txBody>
          <a:bodyPr wrap="square" lIns="80168" tIns="40083" rIns="80168" bIns="40083" rtlCol="0">
            <a:spAutoFit/>
          </a:bodyPr>
          <a:lstStyle/>
          <a:p>
            <a:pPr algn="ctr"/>
            <a:r>
              <a:rPr lang="en-US" sz="2600" dirty="0">
                <a:latin typeface="Times New Roman" pitchFamily="18" charset="0"/>
                <a:cs typeface="Times New Roman" pitchFamily="18" charset="0"/>
              </a:rPr>
              <a:t>Materials by “design” </a:t>
            </a:r>
            <a:r>
              <a:rPr lang="en-US" sz="2600" dirty="0" smtClean="0">
                <a:latin typeface="Times New Roman" pitchFamily="18" charset="0"/>
                <a:cs typeface="Times New Roman" pitchFamily="18" charset="0"/>
              </a:rPr>
              <a:t>approach</a:t>
            </a:r>
            <a:endParaRPr lang="en-US" sz="2600" dirty="0">
              <a:latin typeface="Times New Roman" pitchFamily="18" charset="0"/>
              <a:cs typeface="Times New Roman" pitchFamily="18" charset="0"/>
            </a:endParaRPr>
          </a:p>
        </p:txBody>
      </p:sp>
      <p:sp>
        <p:nvSpPr>
          <p:cNvPr id="17" name="TextBox 16"/>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9" name="Picture 2" descr="G:\Colloquium-Slides\IISc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14" y="2062876"/>
            <a:ext cx="8989646" cy="1317264"/>
            <a:chOff x="614" y="1681876"/>
            <a:chExt cx="8989646" cy="1317264"/>
          </a:xfrm>
        </p:grpSpPr>
        <p:sp>
          <p:nvSpPr>
            <p:cNvPr id="2" name="Rectangle 1"/>
            <p:cNvSpPr/>
            <p:nvPr/>
          </p:nvSpPr>
          <p:spPr>
            <a:xfrm>
              <a:off x="614" y="1681876"/>
              <a:ext cx="8989646" cy="461665"/>
            </a:xfrm>
            <a:prstGeom prst="rect">
              <a:avLst/>
            </a:prstGeom>
          </p:spPr>
          <p:txBody>
            <a:bodyPr wrap="square">
              <a:spAutoFit/>
            </a:bodyPr>
            <a:lstStyle/>
            <a:p>
              <a:pPr marL="342900" indent="-342900">
                <a:buFont typeface="Arial" pitchFamily="34" charset="0"/>
                <a:buChar char="•"/>
              </a:pPr>
              <a:r>
                <a:rPr lang="en-US" sz="2400" dirty="0" smtClean="0">
                  <a:latin typeface="Times New Roman" pitchFamily="18" charset="0"/>
                  <a:cs typeface="Times New Roman" pitchFamily="18" charset="0"/>
                </a:rPr>
                <a:t>Materials with high power factor and  but low thermal conductivity</a:t>
              </a:r>
            </a:p>
          </p:txBody>
        </p:sp>
        <p:sp>
          <p:nvSpPr>
            <p:cNvPr id="3" name="TextBox 2"/>
            <p:cNvSpPr txBox="1"/>
            <p:nvPr/>
          </p:nvSpPr>
          <p:spPr>
            <a:xfrm>
              <a:off x="810289" y="2229699"/>
              <a:ext cx="5676236" cy="769441"/>
            </a:xfrm>
            <a:prstGeom prst="rect">
              <a:avLst/>
            </a:prstGeom>
            <a:noFill/>
          </p:spPr>
          <p:txBody>
            <a:bodyPr wrap="square" rtlCol="0" anchor="ctr">
              <a:spAutoFit/>
            </a:bodyPr>
            <a:lstStyle/>
            <a:p>
              <a:pPr marL="342900" indent="-342900">
                <a:buFont typeface="Arial" pitchFamily="34" charset="0"/>
                <a:buChar char="•"/>
              </a:pPr>
              <a:r>
                <a:rPr lang="en-US" sz="2200" dirty="0">
                  <a:solidFill>
                    <a:srgbClr val="0000FF"/>
                  </a:solidFill>
                  <a:latin typeface="Times New Roman" pitchFamily="18" charset="0"/>
                  <a:cs typeface="Times New Roman" pitchFamily="18" charset="0"/>
                </a:rPr>
                <a:t>How can we scatter phonons but not </a:t>
              </a:r>
              <a:r>
                <a:rPr lang="en-US" sz="2200" dirty="0" smtClean="0">
                  <a:solidFill>
                    <a:srgbClr val="0000FF"/>
                  </a:solidFill>
                  <a:latin typeface="Times New Roman" pitchFamily="18" charset="0"/>
                  <a:cs typeface="Times New Roman" pitchFamily="18" charset="0"/>
                </a:rPr>
                <a:t>electron</a:t>
              </a:r>
            </a:p>
            <a:p>
              <a:pPr marL="342900" indent="-342900">
                <a:buFont typeface="Arial" pitchFamily="34" charset="0"/>
                <a:buChar char="•"/>
              </a:pPr>
              <a:r>
                <a:rPr lang="en-US" sz="2200" dirty="0" smtClean="0">
                  <a:solidFill>
                    <a:srgbClr val="0000FF"/>
                  </a:solidFill>
                  <a:latin typeface="Times New Roman" pitchFamily="18" charset="0"/>
                  <a:cs typeface="Times New Roman" pitchFamily="18" charset="0"/>
                </a:rPr>
                <a:t>Phonon </a:t>
              </a:r>
              <a:r>
                <a:rPr lang="en-US" sz="2200" dirty="0">
                  <a:solidFill>
                    <a:srgbClr val="0000FF"/>
                  </a:solidFill>
                  <a:latin typeface="Times New Roman" pitchFamily="18" charset="0"/>
                  <a:cs typeface="Times New Roman" pitchFamily="18" charset="0"/>
                </a:rPr>
                <a:t>glass electron crystal </a:t>
              </a:r>
            </a:p>
          </p:txBody>
        </p:sp>
      </p:grpSp>
      <p:grpSp>
        <p:nvGrpSpPr>
          <p:cNvPr id="11" name="Group 10"/>
          <p:cNvGrpSpPr/>
          <p:nvPr/>
        </p:nvGrpSpPr>
        <p:grpSpPr>
          <a:xfrm>
            <a:off x="614" y="3910946"/>
            <a:ext cx="7586049" cy="1165581"/>
            <a:chOff x="614" y="3057506"/>
            <a:chExt cx="7586049" cy="1165581"/>
          </a:xfrm>
        </p:grpSpPr>
        <p:sp>
          <p:nvSpPr>
            <p:cNvPr id="6" name="Rectangle 5"/>
            <p:cNvSpPr/>
            <p:nvPr/>
          </p:nvSpPr>
          <p:spPr>
            <a:xfrm>
              <a:off x="614" y="3057506"/>
              <a:ext cx="6999032" cy="461665"/>
            </a:xfrm>
            <a:prstGeom prst="rect">
              <a:avLst/>
            </a:prstGeom>
          </p:spPr>
          <p:txBody>
            <a:bodyPr wrap="none">
              <a:spAutoFit/>
            </a:bodyPr>
            <a:lstStyle/>
            <a:p>
              <a:pPr marL="342900" indent="-342900">
                <a:buFont typeface="Arial" pitchFamily="34" charset="0"/>
                <a:buChar char="•"/>
              </a:pPr>
              <a:r>
                <a:rPr lang="en-US" sz="2400" dirty="0" smtClean="0">
                  <a:latin typeface="Times New Roman" pitchFamily="18" charset="0"/>
                  <a:cs typeface="Times New Roman" pitchFamily="18" charset="0"/>
                </a:rPr>
                <a:t>Breaking the inverse coupled dependence of S and </a:t>
              </a:r>
              <a:r>
                <a:rPr lang="el-GR" sz="2400" dirty="0" smtClean="0">
                  <a:latin typeface="Times New Roman" pitchFamily="18" charset="0"/>
                  <a:cs typeface="Times New Roman" pitchFamily="18" charset="0"/>
                </a:rPr>
                <a:t>σ</a:t>
              </a:r>
              <a:endParaRPr lang="en-US" sz="2400" dirty="0">
                <a:latin typeface="Times New Roman" pitchFamily="18" charset="0"/>
                <a:cs typeface="Times New Roman" pitchFamily="18" charset="0"/>
              </a:endParaRPr>
            </a:p>
          </p:txBody>
        </p:sp>
        <p:sp>
          <p:nvSpPr>
            <p:cNvPr id="20" name="TextBox 19"/>
            <p:cNvSpPr txBox="1"/>
            <p:nvPr/>
          </p:nvSpPr>
          <p:spPr>
            <a:xfrm>
              <a:off x="810289" y="3453646"/>
              <a:ext cx="6776374" cy="769441"/>
            </a:xfrm>
            <a:prstGeom prst="rect">
              <a:avLst/>
            </a:prstGeom>
            <a:noFill/>
          </p:spPr>
          <p:txBody>
            <a:bodyPr wrap="square" rtlCol="0" anchor="ctr">
              <a:spAutoFit/>
            </a:bodyPr>
            <a:lstStyle/>
            <a:p>
              <a:pPr marL="342900" indent="-342900">
                <a:buFont typeface="Arial" pitchFamily="34" charset="0"/>
                <a:buChar char="•"/>
              </a:pPr>
              <a:r>
                <a:rPr lang="en-US" sz="2200" dirty="0">
                  <a:solidFill>
                    <a:srgbClr val="0000FF"/>
                  </a:solidFill>
                  <a:latin typeface="Times New Roman" pitchFamily="18" charset="0"/>
                  <a:cs typeface="Times New Roman" pitchFamily="18" charset="0"/>
                </a:rPr>
                <a:t>Special band structures, heavy </a:t>
              </a:r>
              <a:r>
                <a:rPr lang="en-US" sz="2200" dirty="0" smtClean="0">
                  <a:solidFill>
                    <a:srgbClr val="0000FF"/>
                  </a:solidFill>
                  <a:latin typeface="Times New Roman" pitchFamily="18" charset="0"/>
                  <a:cs typeface="Times New Roman" pitchFamily="18" charset="0"/>
                </a:rPr>
                <a:t>light band mixtures</a:t>
              </a:r>
            </a:p>
            <a:p>
              <a:pPr marL="342900" indent="-342900">
                <a:buFont typeface="Arial" pitchFamily="34" charset="0"/>
                <a:buChar char="•"/>
              </a:pPr>
              <a:r>
                <a:rPr lang="en-US" sz="2200" dirty="0" smtClean="0">
                  <a:solidFill>
                    <a:srgbClr val="0000FF"/>
                  </a:solidFill>
                  <a:latin typeface="Times New Roman" pitchFamily="18" charset="0"/>
                  <a:cs typeface="Times New Roman" pitchFamily="18" charset="0"/>
                </a:rPr>
                <a:t>Tuning of carrier effective masses </a:t>
              </a:r>
              <a:endParaRPr lang="en-US" sz="2200" dirty="0">
                <a:solidFill>
                  <a:srgbClr val="0000FF"/>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80472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bwMode="auto">
          <a:xfrm>
            <a:off x="0" y="2519465"/>
            <a:ext cx="9060880" cy="1321015"/>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8" name="TextShape 1"/>
          <p:cNvSpPr txBox="1"/>
          <p:nvPr/>
        </p:nvSpPr>
        <p:spPr>
          <a:xfrm>
            <a:off x="-83120" y="2729647"/>
            <a:ext cx="9144000" cy="886569"/>
          </a:xfrm>
          <a:prstGeom prst="rect">
            <a:avLst/>
          </a:prstGeom>
        </p:spPr>
        <p:txBody>
          <a:bodyPr anchor="ctr"/>
          <a:lstStyle/>
          <a:p>
            <a:pPr algn="ctr"/>
            <a:r>
              <a:rPr lang="en-US" sz="2800" dirty="0">
                <a:latin typeface="Times New Roman" pitchFamily="18" charset="0"/>
                <a:cs typeface="Times New Roman" pitchFamily="18" charset="0"/>
              </a:rPr>
              <a:t>Materials with high power </a:t>
            </a:r>
            <a:r>
              <a:rPr lang="en-US" sz="2800" dirty="0" smtClean="0">
                <a:latin typeface="Times New Roman" pitchFamily="18" charset="0"/>
                <a:cs typeface="Times New Roman" pitchFamily="18" charset="0"/>
              </a:rPr>
              <a:t>factor </a:t>
            </a:r>
            <a:r>
              <a:rPr lang="en-US" sz="2800" dirty="0">
                <a:latin typeface="Times New Roman" pitchFamily="18" charset="0"/>
                <a:cs typeface="Times New Roman" pitchFamily="18" charset="0"/>
              </a:rPr>
              <a:t>but low thermal conductivity</a:t>
            </a:r>
          </a:p>
        </p:txBody>
      </p:sp>
      <p:sp>
        <p:nvSpPr>
          <p:cNvPr id="7" name="TextBox 6"/>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8" name="Picture 2" descr="G:\Colloquium-Slides\IISc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753636"/>
      </p:ext>
    </p:extLst>
  </p:cSld>
  <p:clrMapOvr>
    <a:masterClrMapping/>
  </p:clrMapOvr>
  <mc:AlternateContent xmlns:mc="http://schemas.openxmlformats.org/markup-compatibility/2006" xmlns:p14="http://schemas.microsoft.com/office/powerpoint/2010/main">
    <mc:Choice Requires="p14">
      <p:transition spd="slow" p14:dur="2000" advTm="10257"/>
    </mc:Choice>
    <mc:Fallback xmlns="">
      <p:transition spd="slow" advTm="10257"/>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002" name="Picture 2" descr="G:\Colloquium-Slides\zintal-phase\20090322204119!Periodic_table_by_article_va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7" y="3617856"/>
            <a:ext cx="8710285" cy="3005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76200"/>
            <a:ext cx="2589170" cy="584775"/>
          </a:xfrm>
          <a:prstGeom prst="rect">
            <a:avLst/>
          </a:prstGeom>
          <a:noFill/>
        </p:spPr>
        <p:txBody>
          <a:bodyPr wrap="none" rtlCol="0">
            <a:spAutoFit/>
          </a:bodyPr>
          <a:lstStyle/>
          <a:p>
            <a:r>
              <a:rPr lang="en-US" sz="3200" dirty="0" err="1" smtClean="0">
                <a:solidFill>
                  <a:srgbClr val="C00000"/>
                </a:solidFill>
                <a:latin typeface="Times New Roman" pitchFamily="18" charset="0"/>
                <a:cs typeface="Times New Roman" pitchFamily="18" charset="0"/>
              </a:rPr>
              <a:t>Zintl</a:t>
            </a:r>
            <a:r>
              <a:rPr lang="en-US" sz="3200" dirty="0" smtClean="0">
                <a:solidFill>
                  <a:srgbClr val="C00000"/>
                </a:solidFill>
                <a:latin typeface="Times New Roman" pitchFamily="18" charset="0"/>
                <a:cs typeface="Times New Roman" pitchFamily="18" charset="0"/>
              </a:rPr>
              <a:t> materials</a:t>
            </a:r>
            <a:endParaRPr lang="en-US" sz="3200" dirty="0">
              <a:solidFill>
                <a:srgbClr val="C00000"/>
              </a:solidFill>
              <a:latin typeface="Times New Roman" pitchFamily="18" charset="0"/>
              <a:cs typeface="Times New Roman" pitchFamily="18" charset="0"/>
            </a:endParaRPr>
          </a:p>
        </p:txBody>
      </p:sp>
      <p:sp>
        <p:nvSpPr>
          <p:cNvPr id="4" name="TextBox 3"/>
          <p:cNvSpPr txBox="1"/>
          <p:nvPr/>
        </p:nvSpPr>
        <p:spPr>
          <a:xfrm>
            <a:off x="0" y="1122633"/>
            <a:ext cx="9144000" cy="1615827"/>
          </a:xfrm>
          <a:prstGeom prst="rect">
            <a:avLst/>
          </a:prstGeom>
          <a:noFill/>
        </p:spPr>
        <p:txBody>
          <a:bodyPr wrap="square" rtlCol="0">
            <a:spAutoFit/>
          </a:bodyPr>
          <a:lstStyle/>
          <a:p>
            <a:pPr marL="285750" indent="-285750" algn="just">
              <a:lnSpc>
                <a:spcPct val="150000"/>
              </a:lnSpc>
              <a:buFont typeface="Arial" pitchFamily="34" charset="0"/>
              <a:buChar char="•"/>
            </a:pP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Zintl</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p</a:t>
            </a:r>
            <a:r>
              <a:rPr lang="en-US" sz="2200" dirty="0" smtClean="0">
                <a:latin typeface="Times New Roman" pitchFamily="18" charset="0"/>
                <a:cs typeface="Times New Roman" pitchFamily="18" charset="0"/>
              </a:rPr>
              <a:t>hases</a:t>
            </a:r>
            <a:r>
              <a:rPr lang="en-US" sz="2200" dirty="0">
                <a:latin typeface="Times New Roman" pitchFamily="18" charset="0"/>
                <a:cs typeface="Times New Roman" pitchFamily="18" charset="0"/>
              </a:rPr>
              <a:t>” stand somewhere </a:t>
            </a:r>
            <a:r>
              <a:rPr lang="en-US" sz="2200" dirty="0" smtClean="0">
                <a:latin typeface="Times New Roman" pitchFamily="18" charset="0"/>
                <a:cs typeface="Times New Roman" pitchFamily="18" charset="0"/>
              </a:rPr>
              <a:t>in-between metallic </a:t>
            </a:r>
            <a:r>
              <a:rPr lang="en-US" sz="2200" dirty="0">
                <a:latin typeface="Times New Roman" pitchFamily="18" charset="0"/>
                <a:cs typeface="Times New Roman" pitchFamily="18" charset="0"/>
              </a:rPr>
              <a:t>and ionic </a:t>
            </a:r>
            <a:r>
              <a:rPr lang="en-US" sz="2200" dirty="0" smtClean="0">
                <a:latin typeface="Times New Roman" pitchFamily="18" charset="0"/>
                <a:cs typeface="Times New Roman" pitchFamily="18" charset="0"/>
              </a:rPr>
              <a:t>compounds</a:t>
            </a:r>
          </a:p>
          <a:p>
            <a:pPr marL="285750" indent="-285750" algn="just">
              <a:lnSpc>
                <a:spcPct val="150000"/>
              </a:lnSpc>
              <a:buFont typeface="Arial" pitchFamily="34" charset="0"/>
              <a:buChar char="•"/>
            </a:pPr>
            <a:r>
              <a:rPr lang="en-US" sz="2200" dirty="0" smtClean="0">
                <a:latin typeface="Times New Roman" pitchFamily="18" charset="0"/>
                <a:cs typeface="Times New Roman" pitchFamily="18" charset="0"/>
              </a:rPr>
              <a:t>An </a:t>
            </a:r>
            <a:r>
              <a:rPr lang="en-US" sz="2200" dirty="0">
                <a:latin typeface="Times New Roman" pitchFamily="18" charset="0"/>
                <a:cs typeface="Times New Roman" pitchFamily="18" charset="0"/>
              </a:rPr>
              <a:t>electropositive cationic </a:t>
            </a:r>
            <a:r>
              <a:rPr lang="en-US" sz="2200" dirty="0" smtClean="0">
                <a:latin typeface="Times New Roman" pitchFamily="18" charset="0"/>
                <a:cs typeface="Times New Roman" pitchFamily="18" charset="0"/>
              </a:rPr>
              <a:t>component (A)  </a:t>
            </a:r>
            <a:r>
              <a:rPr lang="en-US" sz="2200" dirty="0">
                <a:latin typeface="Times New Roman" pitchFamily="18" charset="0"/>
                <a:cs typeface="Times New Roman" pitchFamily="18" charset="0"/>
              </a:rPr>
              <a:t>(alkali metal, alkali earth metal</a:t>
            </a:r>
            <a:r>
              <a:rPr lang="en-US" sz="2200" dirty="0" smtClean="0">
                <a:latin typeface="Times New Roman" pitchFamily="18" charset="0"/>
                <a:cs typeface="Times New Roman" pitchFamily="18" charset="0"/>
              </a:rPr>
              <a:t>) and anionic component (X)</a:t>
            </a:r>
          </a:p>
        </p:txBody>
      </p:sp>
      <p:sp>
        <p:nvSpPr>
          <p:cNvPr id="2" name="Rectangle 1"/>
          <p:cNvSpPr/>
          <p:nvPr/>
        </p:nvSpPr>
        <p:spPr>
          <a:xfrm>
            <a:off x="185325" y="3431426"/>
            <a:ext cx="870964" cy="337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38339" y="3394444"/>
            <a:ext cx="1550281" cy="340050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17932" y="4966139"/>
            <a:ext cx="387598" cy="11377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1546" y="2915504"/>
            <a:ext cx="472965" cy="400110"/>
          </a:xfrm>
          <a:prstGeom prst="rect">
            <a:avLst/>
          </a:prstGeom>
          <a:solidFill>
            <a:schemeClr val="accent2">
              <a:lumMod val="20000"/>
              <a:lumOff val="80000"/>
            </a:schemeClr>
          </a:solidFill>
        </p:spPr>
        <p:txBody>
          <a:bodyPr wrap="square" rtlCol="0">
            <a:spAutoFit/>
          </a:bodyPr>
          <a:lstStyle/>
          <a:p>
            <a:pPr algn="ctr"/>
            <a:r>
              <a:rPr lang="en-US" sz="2000" dirty="0" smtClean="0">
                <a:latin typeface="Times New Roman" pitchFamily="18" charset="0"/>
                <a:cs typeface="Times New Roman" pitchFamily="18" charset="0"/>
              </a:rPr>
              <a:t>A</a:t>
            </a:r>
            <a:endParaRPr lang="en-US" sz="2000" dirty="0">
              <a:latin typeface="Times New Roman" pitchFamily="18" charset="0"/>
              <a:cs typeface="Times New Roman" pitchFamily="18" charset="0"/>
            </a:endParaRPr>
          </a:p>
        </p:txBody>
      </p:sp>
      <p:sp>
        <p:nvSpPr>
          <p:cNvPr id="9" name="TextBox 8"/>
          <p:cNvSpPr txBox="1"/>
          <p:nvPr/>
        </p:nvSpPr>
        <p:spPr>
          <a:xfrm>
            <a:off x="6315794" y="2924905"/>
            <a:ext cx="472965" cy="400110"/>
          </a:xfrm>
          <a:prstGeom prst="rect">
            <a:avLst/>
          </a:prstGeom>
          <a:solidFill>
            <a:schemeClr val="accent2">
              <a:lumMod val="20000"/>
              <a:lumOff val="80000"/>
            </a:schemeClr>
          </a:solidFill>
        </p:spPr>
        <p:txBody>
          <a:bodyPr wrap="square" rtlCol="0">
            <a:spAutoFit/>
          </a:bodyPr>
          <a:lstStyle/>
          <a:p>
            <a:pPr algn="ctr"/>
            <a:r>
              <a:rPr lang="en-US" sz="2000" dirty="0">
                <a:latin typeface="Times New Roman" pitchFamily="18" charset="0"/>
                <a:cs typeface="Times New Roman" pitchFamily="18" charset="0"/>
              </a:rPr>
              <a:t>X</a:t>
            </a:r>
          </a:p>
        </p:txBody>
      </p:sp>
      <p:sp>
        <p:nvSpPr>
          <p:cNvPr id="10" name="Right Arrow 9"/>
          <p:cNvSpPr/>
          <p:nvPr/>
        </p:nvSpPr>
        <p:spPr bwMode="auto">
          <a:xfrm>
            <a:off x="1056289" y="2924905"/>
            <a:ext cx="5155327" cy="34341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Helvetica" pitchFamily="34" charset="0"/>
            </a:endParaRPr>
          </a:p>
        </p:txBody>
      </p:sp>
      <p:sp>
        <p:nvSpPr>
          <p:cNvPr id="12" name="TextBox 11"/>
          <p:cNvSpPr txBox="1"/>
          <p:nvPr/>
        </p:nvSpPr>
        <p:spPr>
          <a:xfrm>
            <a:off x="5517933" y="4491158"/>
            <a:ext cx="356066" cy="400110"/>
          </a:xfrm>
          <a:prstGeom prst="rect">
            <a:avLst/>
          </a:prstGeom>
          <a:solidFill>
            <a:schemeClr val="accent2">
              <a:lumMod val="20000"/>
              <a:lumOff val="80000"/>
            </a:schemeClr>
          </a:solidFill>
        </p:spPr>
        <p:txBody>
          <a:bodyPr wrap="square" rtlCol="0">
            <a:spAutoFit/>
          </a:bodyPr>
          <a:lstStyle/>
          <a:p>
            <a:pPr algn="ctr"/>
            <a:r>
              <a:rPr lang="en-US" sz="2000" dirty="0" smtClean="0">
                <a:latin typeface="Times New Roman" pitchFamily="18" charset="0"/>
                <a:cs typeface="Times New Roman" pitchFamily="18" charset="0"/>
              </a:rPr>
              <a:t>A</a:t>
            </a:r>
            <a:endParaRPr lang="en-US" sz="2000" dirty="0">
              <a:latin typeface="Times New Roman" pitchFamily="18" charset="0"/>
              <a:cs typeface="Times New Roman" pitchFamily="18" charset="0"/>
            </a:endParaRPr>
          </a:p>
        </p:txBody>
      </p:sp>
      <p:sp>
        <p:nvSpPr>
          <p:cNvPr id="11" name="TextBox 10"/>
          <p:cNvSpPr txBox="1"/>
          <p:nvPr/>
        </p:nvSpPr>
        <p:spPr>
          <a:xfrm>
            <a:off x="2774732" y="3189486"/>
            <a:ext cx="2569780" cy="369332"/>
          </a:xfrm>
          <a:prstGeom prst="rect">
            <a:avLst/>
          </a:prstGeom>
          <a:noFill/>
        </p:spPr>
        <p:txBody>
          <a:bodyPr wrap="square" rtlCol="0">
            <a:spAutoFit/>
          </a:bodyPr>
          <a:lstStyle/>
          <a:p>
            <a:r>
              <a:rPr lang="en-US" sz="1800" dirty="0" smtClean="0">
                <a:solidFill>
                  <a:srgbClr val="C00000"/>
                </a:solidFill>
                <a:latin typeface="Times New Roman" pitchFamily="18" charset="0"/>
                <a:cs typeface="Times New Roman" pitchFamily="18" charset="0"/>
              </a:rPr>
              <a:t>Complete charge transfer</a:t>
            </a:r>
            <a:endParaRPr lang="en-US" sz="1800" dirty="0">
              <a:solidFill>
                <a:srgbClr val="C00000"/>
              </a:solidFill>
              <a:latin typeface="Times New Roman" pitchFamily="18" charset="0"/>
              <a:cs typeface="Times New Roman" pitchFamily="18" charset="0"/>
            </a:endParaRPr>
          </a:p>
        </p:txBody>
      </p:sp>
      <p:sp>
        <p:nvSpPr>
          <p:cNvPr id="13" name="Rectangle 12"/>
          <p:cNvSpPr/>
          <p:nvPr/>
        </p:nvSpPr>
        <p:spPr>
          <a:xfrm>
            <a:off x="2938794" y="2666642"/>
            <a:ext cx="2230098" cy="369332"/>
          </a:xfrm>
          <a:prstGeom prst="rect">
            <a:avLst/>
          </a:prstGeom>
        </p:spPr>
        <p:txBody>
          <a:bodyPr wrap="none">
            <a:spAutoFit/>
          </a:bodyPr>
          <a:lstStyle/>
          <a:p>
            <a:r>
              <a:rPr lang="en-US" sz="1800" dirty="0" err="1">
                <a:latin typeface="Times New Roman" pitchFamily="18" charset="0"/>
                <a:cs typeface="Times New Roman" pitchFamily="18" charset="0"/>
              </a:rPr>
              <a:t>Zintl-Klemm</a:t>
            </a:r>
            <a:r>
              <a:rPr lang="en-US" sz="1800" dirty="0">
                <a:latin typeface="Times New Roman" pitchFamily="18" charset="0"/>
                <a:cs typeface="Times New Roman" pitchFamily="18" charset="0"/>
              </a:rPr>
              <a:t> Concept</a:t>
            </a:r>
            <a:endParaRPr lang="en-US" sz="1800" dirty="0"/>
          </a:p>
        </p:txBody>
      </p:sp>
      <p:sp>
        <p:nvSpPr>
          <p:cNvPr id="14" name="TextBox 13"/>
          <p:cNvSpPr txBox="1"/>
          <p:nvPr/>
        </p:nvSpPr>
        <p:spPr>
          <a:xfrm>
            <a:off x="7045247" y="-15766"/>
            <a:ext cx="2402743" cy="246221"/>
          </a:xfrm>
          <a:prstGeom prst="rect">
            <a:avLst/>
          </a:prstGeom>
          <a:noFill/>
        </p:spPr>
        <p:txBody>
          <a:bodyPr wrap="square" rtlCol="0">
            <a:spAutoFit/>
          </a:bodyPr>
          <a:lstStyle/>
          <a:p>
            <a:r>
              <a:rPr lang="en-US" sz="1000" dirty="0" smtClean="0">
                <a:latin typeface="Times New Roman" pitchFamily="18" charset="0"/>
                <a:cs typeface="Times New Roman" pitchFamily="18" charset="0"/>
              </a:rPr>
              <a:t>Indian Institute of Science, Bangalore</a:t>
            </a:r>
            <a:endParaRPr lang="en-US" sz="1000" dirty="0">
              <a:latin typeface="Times New Roman" pitchFamily="18" charset="0"/>
              <a:cs typeface="Times New Roman" pitchFamily="18" charset="0"/>
            </a:endParaRPr>
          </a:p>
        </p:txBody>
      </p:sp>
      <p:pic>
        <p:nvPicPr>
          <p:cNvPr id="15" name="Picture 2" descr="G:\Colloquium-Slides\IISc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0828" y="309297"/>
            <a:ext cx="713172" cy="6941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24381611"/>
      </p:ext>
    </p:extLst>
  </p:cSld>
  <p:clrMapOvr>
    <a:masterClrMapping/>
  </p:clrMapOvr>
  <mc:AlternateContent xmlns:mc="http://schemas.openxmlformats.org/markup-compatibility/2006" xmlns:p14="http://schemas.microsoft.com/office/powerpoint/2010/main">
    <mc:Choice Requires="p14">
      <p:transition spd="slow" p14:dur="2000" advTm="17457"/>
    </mc:Choice>
    <mc:Fallback xmlns="">
      <p:transition spd="slow" advTm="174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7|0.2"/>
</p:tagLst>
</file>

<file path=ppt/tags/tag10.xml><?xml version="1.0" encoding="utf-8"?>
<p:tagLst xmlns:a="http://schemas.openxmlformats.org/drawingml/2006/main" xmlns:r="http://schemas.openxmlformats.org/officeDocument/2006/relationships" xmlns:p="http://schemas.openxmlformats.org/presentationml/2006/main">
  <p:tag name="TIMING" val="|0.3"/>
</p:tagLst>
</file>

<file path=ppt/tags/tag11.xml><?xml version="1.0" encoding="utf-8"?>
<p:tagLst xmlns:a="http://schemas.openxmlformats.org/drawingml/2006/main" xmlns:r="http://schemas.openxmlformats.org/officeDocument/2006/relationships" xmlns:p="http://schemas.openxmlformats.org/presentationml/2006/main">
  <p:tag name="TIMING" val="|15.4"/>
</p:tagLst>
</file>

<file path=ppt/tags/tag2.xml><?xml version="1.0" encoding="utf-8"?>
<p:tagLst xmlns:a="http://schemas.openxmlformats.org/drawingml/2006/main" xmlns:r="http://schemas.openxmlformats.org/officeDocument/2006/relationships" xmlns:p="http://schemas.openxmlformats.org/presentationml/2006/main">
  <p:tag name="TIMING" val="|0.2|0"/>
</p:tagLst>
</file>

<file path=ppt/tags/tag3.xml><?xml version="1.0" encoding="utf-8"?>
<p:tagLst xmlns:a="http://schemas.openxmlformats.org/drawingml/2006/main" xmlns:r="http://schemas.openxmlformats.org/officeDocument/2006/relationships" xmlns:p="http://schemas.openxmlformats.org/presentationml/2006/main">
  <p:tag name="TIMING" val="|0.4|0.3|0.3"/>
</p:tagLst>
</file>

<file path=ppt/tags/tag4.xml><?xml version="1.0" encoding="utf-8"?>
<p:tagLst xmlns:a="http://schemas.openxmlformats.org/drawingml/2006/main" xmlns:r="http://schemas.openxmlformats.org/officeDocument/2006/relationships" xmlns:p="http://schemas.openxmlformats.org/presentationml/2006/main">
  <p:tag name="TIMING" val="|0.4|0.3|0.3"/>
</p:tagLst>
</file>

<file path=ppt/tags/tag5.xml><?xml version="1.0" encoding="utf-8"?>
<p:tagLst xmlns:a="http://schemas.openxmlformats.org/drawingml/2006/main" xmlns:r="http://schemas.openxmlformats.org/officeDocument/2006/relationships" xmlns:p="http://schemas.openxmlformats.org/presentationml/2006/main">
  <p:tag name="TIMING" val="|17.1"/>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5|7.3"/>
</p:tagLst>
</file>

<file path=ppt/tags/tag8.xml><?xml version="1.0" encoding="utf-8"?>
<p:tagLst xmlns:a="http://schemas.openxmlformats.org/drawingml/2006/main" xmlns:r="http://schemas.openxmlformats.org/officeDocument/2006/relationships" xmlns:p="http://schemas.openxmlformats.org/presentationml/2006/main">
  <p:tag name="TIMING" val="|0.4|0.9"/>
</p:tagLst>
</file>

<file path=ppt/tags/tag9.xml><?xml version="1.0" encoding="utf-8"?>
<p:tagLst xmlns:a="http://schemas.openxmlformats.org/drawingml/2006/main" xmlns:r="http://schemas.openxmlformats.org/officeDocument/2006/relationships" xmlns:p="http://schemas.openxmlformats.org/presentationml/2006/main">
  <p:tag name="TIMING" val="|0.3|0.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77292</TotalTime>
  <Words>1686</Words>
  <Application>Microsoft Macintosh PowerPoint</Application>
  <PresentationFormat>On-screen Show (4:3)</PresentationFormat>
  <Paragraphs>278</Paragraphs>
  <Slides>35</Slides>
  <Notes>13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Calibri</vt:lpstr>
      <vt:lpstr>Cambria Math</vt:lpstr>
      <vt:lpstr>Helvetica</vt:lpstr>
      <vt:lpstr>ＭＳ Ｐゴシック</vt:lpstr>
      <vt:lpstr>Palatino Linotype</vt:lpstr>
      <vt:lpstr>Symbol</vt:lpstr>
      <vt:lpstr>Times</vt:lpstr>
      <vt:lpstr>Times New Roman</vt:lpstr>
      <vt:lpstr>Wingdings</vt:lpstr>
      <vt:lpstr>Arial</vt:lpstr>
      <vt:lpstr>Office Theme</vt:lpstr>
      <vt:lpstr>Equation</vt:lpstr>
      <vt:lpstr>PowerPoint Presentation</vt:lpstr>
      <vt:lpstr>Acknowledgement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structure under pressure</vt:lpstr>
      <vt:lpstr>Carrier effective mass </vt:lpstr>
      <vt:lpstr>Transport properties under pressure</vt:lpstr>
      <vt:lpstr>Effect of pressure on thermal transport</vt:lpstr>
      <vt:lpstr>Thermal conductivity under pressure</vt:lpstr>
      <vt:lpstr>Figure of merit</vt:lpstr>
      <vt:lpstr>Effect of equivalent chemical pressure introduced by doping</vt:lpstr>
      <vt:lpstr>Effect of equivalent chemical pressure introduced by doping</vt:lpstr>
      <vt:lpstr>PowerPoint Presentation</vt:lpstr>
      <vt:lpstr>Future direction</vt:lpstr>
      <vt:lpstr>Before and after SahasraT</vt:lpstr>
      <vt:lpstr>Publications using SahasraT</vt:lpstr>
      <vt:lpstr>Happy birthday SahasraT!</vt:lpstr>
      <vt:lpstr>PowerPoint Presentation</vt:lpstr>
    </vt:vector>
  </TitlesOfParts>
  <Company>LLNL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should be no longer than two lines and should be centered within this space</dc:title>
  <dc:creator>Directors Office</dc:creator>
  <cp:lastModifiedBy>Microsoft Office User</cp:lastModifiedBy>
  <cp:revision>1459</cp:revision>
  <cp:lastPrinted>2002-08-30T21:04:00Z</cp:lastPrinted>
  <dcterms:created xsi:type="dcterms:W3CDTF">2011-06-21T15:40:41Z</dcterms:created>
  <dcterms:modified xsi:type="dcterms:W3CDTF">2016-05-11T06:11:55Z</dcterms:modified>
</cp:coreProperties>
</file>